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94" r:id="rId4"/>
    <p:sldId id="285" r:id="rId5"/>
    <p:sldId id="259" r:id="rId6"/>
    <p:sldId id="260" r:id="rId7"/>
    <p:sldId id="263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9" r:id="rId18"/>
    <p:sldId id="278" r:id="rId19"/>
    <p:sldId id="262" r:id="rId20"/>
    <p:sldId id="257" r:id="rId21"/>
    <p:sldId id="275" r:id="rId22"/>
    <p:sldId id="272" r:id="rId23"/>
    <p:sldId id="273" r:id="rId24"/>
    <p:sldId id="276" r:id="rId25"/>
    <p:sldId id="282" r:id="rId26"/>
    <p:sldId id="283" r:id="rId27"/>
    <p:sldId id="284" r:id="rId28"/>
    <p:sldId id="277" r:id="rId29"/>
    <p:sldId id="280" r:id="rId30"/>
    <p:sldId id="281" r:id="rId31"/>
    <p:sldId id="295" r:id="rId32"/>
    <p:sldId id="274" r:id="rId33"/>
    <p:sldId id="296" r:id="rId34"/>
    <p:sldId id="286" r:id="rId35"/>
    <p:sldId id="287" r:id="rId36"/>
    <p:sldId id="290" r:id="rId37"/>
    <p:sldId id="291" r:id="rId38"/>
    <p:sldId id="292" r:id="rId39"/>
    <p:sldId id="293" r:id="rId40"/>
    <p:sldId id="289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011"/>
    <a:srgbClr val="007A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8"/>
  <c:chart>
    <c:autoTitleDeleted val="1"/>
    <c:view3D>
      <c:hPercent val="65"/>
      <c:depthPercent val="100"/>
      <c:rAngAx val="1"/>
    </c:view3D>
    <c:plotArea>
      <c:layout>
        <c:manualLayout>
          <c:layoutTarget val="inner"/>
          <c:xMode val="edge"/>
          <c:yMode val="edge"/>
          <c:x val="7.6190476190476308E-2"/>
          <c:y val="4.0767386091127136E-2"/>
          <c:w val="0.90793650793650749"/>
          <c:h val="0.82014388489208634"/>
        </c:manualLayout>
      </c:layout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KP</c:v>
                </c:pt>
              </c:strCache>
            </c:strRef>
          </c:tx>
          <c:dLbls>
            <c:showVal val="1"/>
          </c:dLbls>
          <c:cat>
            <c:strRef>
              <c:f>Sheet1!$B$1:$M$1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gapDepth val="0"/>
        <c:shape val="cylinder"/>
        <c:axId val="84518784"/>
        <c:axId val="84520320"/>
        <c:axId val="47712000"/>
      </c:bar3DChart>
      <c:catAx>
        <c:axId val="84518784"/>
        <c:scaling>
          <c:orientation val="minMax"/>
        </c:scaling>
        <c:axPos val="b"/>
        <c:numFmt formatCode="General" sourceLinked="1"/>
        <c:tickLblPos val="low"/>
        <c:txPr>
          <a:bodyPr rot="1800000" vert="horz"/>
          <a:lstStyle/>
          <a:p>
            <a:pPr>
              <a:defRPr sz="1400"/>
            </a:pPr>
            <a:endParaRPr lang="cs-CZ"/>
          </a:p>
        </c:txPr>
        <c:crossAx val="84520320"/>
        <c:crosses val="autoZero"/>
        <c:auto val="1"/>
        <c:lblAlgn val="ctr"/>
        <c:lblOffset val="100"/>
        <c:tickLblSkip val="1"/>
        <c:tickMarkSkip val="1"/>
      </c:catAx>
      <c:valAx>
        <c:axId val="8452032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84518784"/>
        <c:crosses val="autoZero"/>
        <c:crossBetween val="between"/>
      </c:valAx>
      <c:serAx>
        <c:axId val="47712000"/>
        <c:scaling>
          <c:orientation val="minMax"/>
        </c:scaling>
        <c:axPos val="b"/>
        <c:tickLblPos val="nextTo"/>
        <c:crossAx val="84520320"/>
        <c:crosses val="autoZero"/>
      </c:serAx>
    </c:plotArea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8"/>
  <c:chart>
    <c:autoTitleDeleted val="1"/>
    <c:view3D>
      <c:hPercent val="65"/>
      <c:depthPercent val="100"/>
      <c:rAngAx val="1"/>
    </c:view3D>
    <c:plotArea>
      <c:layout>
        <c:manualLayout>
          <c:layoutTarget val="inner"/>
          <c:xMode val="edge"/>
          <c:yMode val="edge"/>
          <c:x val="9.1558224252892298E-2"/>
          <c:y val="4.0767509324492343E-2"/>
          <c:w val="0.90793650793650749"/>
          <c:h val="0.82014388489208634"/>
        </c:manualLayout>
      </c:layout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KP</c:v>
                </c:pt>
              </c:strCache>
            </c:strRef>
          </c:tx>
          <c:dLbls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21</c:v>
                </c:pt>
                <c:pt idx="2">
                  <c:v>22</c:v>
                </c:pt>
                <c:pt idx="3">
                  <c:v>28</c:v>
                </c:pt>
              </c:numCache>
            </c:numRef>
          </c:val>
        </c:ser>
        <c:gapDepth val="0"/>
        <c:shape val="cylinder"/>
        <c:axId val="84833024"/>
        <c:axId val="84834560"/>
        <c:axId val="83019072"/>
      </c:bar3DChart>
      <c:catAx>
        <c:axId val="8483302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cs-CZ"/>
          </a:p>
        </c:txPr>
        <c:crossAx val="84834560"/>
        <c:crosses val="autoZero"/>
        <c:auto val="1"/>
        <c:lblAlgn val="ctr"/>
        <c:lblOffset val="100"/>
        <c:tickLblSkip val="1"/>
        <c:tickMarkSkip val="1"/>
      </c:catAx>
      <c:valAx>
        <c:axId val="8483456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84833024"/>
        <c:crosses val="autoZero"/>
        <c:crossBetween val="between"/>
      </c:valAx>
      <c:serAx>
        <c:axId val="83019072"/>
        <c:scaling>
          <c:orientation val="minMax"/>
        </c:scaling>
        <c:axPos val="b"/>
        <c:tickLblPos val="nextTo"/>
        <c:crossAx val="84834560"/>
        <c:crosses val="autoZero"/>
      </c:serAx>
    </c:plotArea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perspective val="30"/>
    </c:view3D>
    <c:sideWall>
      <c:spPr>
        <a:noFill/>
        <a:ln w="14489">
          <a:noFill/>
          <a:prstDash val="solid"/>
        </a:ln>
      </c:spPr>
    </c:sideWall>
    <c:backWall>
      <c:spPr>
        <a:noFill/>
        <a:ln w="14489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8.5199417077573752E-2"/>
          <c:y val="0.14530239275646106"/>
          <c:w val="0.87730806195404498"/>
          <c:h val="0.66450249274396267"/>
        </c:manualLayout>
      </c:layout>
      <c:bar3D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 w="14489">
              <a:noFill/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Pivo</c:v>
                </c:pt>
                <c:pt idx="1">
                  <c:v>Víno</c:v>
                </c:pt>
                <c:pt idx="2">
                  <c:v>Šampus</c:v>
                </c:pt>
                <c:pt idx="3">
                  <c:v>Fernet</c:v>
                </c:pt>
                <c:pt idx="4">
                  <c:v>Zelená</c:v>
                </c:pt>
                <c:pt idx="5">
                  <c:v>Ovoce</c:v>
                </c:pt>
                <c:pt idx="6">
                  <c:v>Nealko !!!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15</c:v>
                </c:pt>
                <c:pt idx="3">
                  <c:v>7</c:v>
                </c:pt>
                <c:pt idx="4">
                  <c:v>17</c:v>
                </c:pt>
                <c:pt idx="5">
                  <c:v>10</c:v>
                </c:pt>
                <c:pt idx="6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 w="14489">
              <a:noFill/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Pivo</c:v>
                </c:pt>
                <c:pt idx="1">
                  <c:v>Víno</c:v>
                </c:pt>
                <c:pt idx="2">
                  <c:v>Šampus</c:v>
                </c:pt>
                <c:pt idx="3">
                  <c:v>Fernet</c:v>
                </c:pt>
                <c:pt idx="4">
                  <c:v>Zelená</c:v>
                </c:pt>
                <c:pt idx="5">
                  <c:v>Ovoce</c:v>
                </c:pt>
                <c:pt idx="6">
                  <c:v>Nealko !!!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40</c:v>
                </c:pt>
                <c:pt idx="1">
                  <c:v>10</c:v>
                </c:pt>
                <c:pt idx="2">
                  <c:v>15</c:v>
                </c:pt>
                <c:pt idx="3">
                  <c:v>10</c:v>
                </c:pt>
                <c:pt idx="4">
                  <c:v>17</c:v>
                </c:pt>
                <c:pt idx="5">
                  <c:v>10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hlink"/>
            </a:solidFill>
            <a:ln w="14489">
              <a:noFill/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Pivo</c:v>
                </c:pt>
                <c:pt idx="1">
                  <c:v>Víno</c:v>
                </c:pt>
                <c:pt idx="2">
                  <c:v>Šampus</c:v>
                </c:pt>
                <c:pt idx="3">
                  <c:v>Fernet</c:v>
                </c:pt>
                <c:pt idx="4">
                  <c:v>Zelená</c:v>
                </c:pt>
                <c:pt idx="5">
                  <c:v>Ovoce</c:v>
                </c:pt>
                <c:pt idx="6">
                  <c:v>Nealko !!!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18</c:v>
                </c:pt>
                <c:pt idx="1">
                  <c:v>29</c:v>
                </c:pt>
                <c:pt idx="2">
                  <c:v>16</c:v>
                </c:pt>
                <c:pt idx="3">
                  <c:v>6</c:v>
                </c:pt>
                <c:pt idx="4">
                  <c:v>18</c:v>
                </c:pt>
                <c:pt idx="5">
                  <c:v>10</c:v>
                </c:pt>
                <c:pt idx="6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folHlink"/>
            </a:solidFill>
            <a:ln w="14489">
              <a:noFill/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Pivo</c:v>
                </c:pt>
                <c:pt idx="1">
                  <c:v>Víno</c:v>
                </c:pt>
                <c:pt idx="2">
                  <c:v>Šampus</c:v>
                </c:pt>
                <c:pt idx="3">
                  <c:v>Fernet</c:v>
                </c:pt>
                <c:pt idx="4">
                  <c:v>Zelená</c:v>
                </c:pt>
                <c:pt idx="5">
                  <c:v>Ovoce</c:v>
                </c:pt>
                <c:pt idx="6">
                  <c:v>Nealko !!!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16</c:v>
                </c:pt>
                <c:pt idx="1">
                  <c:v>38</c:v>
                </c:pt>
                <c:pt idx="2">
                  <c:v>16</c:v>
                </c:pt>
                <c:pt idx="3">
                  <c:v>3</c:v>
                </c:pt>
                <c:pt idx="4">
                  <c:v>18</c:v>
                </c:pt>
                <c:pt idx="5">
                  <c:v>11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bg2"/>
            </a:solidFill>
            <a:ln w="14489">
              <a:noFill/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Pivo</c:v>
                </c:pt>
                <c:pt idx="1">
                  <c:v>Víno</c:v>
                </c:pt>
                <c:pt idx="2">
                  <c:v>Šampus</c:v>
                </c:pt>
                <c:pt idx="3">
                  <c:v>Fernet</c:v>
                </c:pt>
                <c:pt idx="4">
                  <c:v>Zelená</c:v>
                </c:pt>
                <c:pt idx="5">
                  <c:v>Ovoce</c:v>
                </c:pt>
                <c:pt idx="6">
                  <c:v>Nealko !!!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14</c:v>
                </c:pt>
                <c:pt idx="1">
                  <c:v>38</c:v>
                </c:pt>
                <c:pt idx="2">
                  <c:v>20</c:v>
                </c:pt>
                <c:pt idx="3">
                  <c:v>2</c:v>
                </c:pt>
                <c:pt idx="4">
                  <c:v>19</c:v>
                </c:pt>
                <c:pt idx="5">
                  <c:v>16</c:v>
                </c:pt>
                <c:pt idx="6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2010</c:v>
                </c:pt>
              </c:strCache>
            </c:strRef>
          </c:tx>
          <c:val>
            <c:numRef>
              <c:f>Sheet1!$B$7:$H$7</c:f>
              <c:numCache>
                <c:formatCode>General</c:formatCode>
                <c:ptCount val="7"/>
                <c:pt idx="0">
                  <c:v>16</c:v>
                </c:pt>
                <c:pt idx="1">
                  <c:v>41</c:v>
                </c:pt>
                <c:pt idx="2">
                  <c:v>18</c:v>
                </c:pt>
                <c:pt idx="3">
                  <c:v>2</c:v>
                </c:pt>
                <c:pt idx="4">
                  <c:v>18</c:v>
                </c:pt>
                <c:pt idx="5">
                  <c:v>14</c:v>
                </c:pt>
                <c:pt idx="6">
                  <c:v>7</c:v>
                </c:pt>
              </c:numCache>
            </c:numRef>
          </c:val>
        </c:ser>
        <c:gapWidth val="100"/>
        <c:shape val="cylinder"/>
        <c:axId val="53387648"/>
        <c:axId val="53389184"/>
        <c:axId val="0"/>
      </c:bar3DChart>
      <c:catAx>
        <c:axId val="53387648"/>
        <c:scaling>
          <c:orientation val="minMax"/>
        </c:scaling>
        <c:axPos val="b"/>
        <c:numFmt formatCode="General" sourceLinked="1"/>
        <c:tickLblPos val="nextTo"/>
        <c:spPr>
          <a:ln w="3622">
            <a:solidFill>
              <a:schemeClr val="tx1"/>
            </a:solidFill>
            <a:prstDash val="solid"/>
          </a:ln>
        </c:spPr>
        <c:txPr>
          <a:bodyPr rot="1920000" vert="horz"/>
          <a:lstStyle/>
          <a:p>
            <a:pPr>
              <a:defRPr sz="1400"/>
            </a:pPr>
            <a:endParaRPr lang="cs-CZ"/>
          </a:p>
        </c:txPr>
        <c:crossAx val="53389184"/>
        <c:crosses val="autoZero"/>
        <c:auto val="1"/>
        <c:lblAlgn val="ctr"/>
        <c:lblOffset val="100"/>
        <c:tickLblSkip val="1"/>
        <c:tickMarkSkip val="1"/>
      </c:catAx>
      <c:valAx>
        <c:axId val="53389184"/>
        <c:scaling>
          <c:orientation val="minMax"/>
        </c:scaling>
        <c:axPos val="l"/>
        <c:numFmt formatCode="General" sourceLinked="1"/>
        <c:tickLblPos val="nextTo"/>
        <c:spPr>
          <a:ln w="36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5338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32872375922226"/>
          <c:y val="0.20604424446944136"/>
          <c:w val="0.12418620435936997"/>
          <c:h val="0.36263967004124487"/>
        </c:manualLayout>
      </c:layout>
      <c:spPr>
        <a:noFill/>
        <a:ln w="3622">
          <a:solidFill>
            <a:schemeClr val="tx1"/>
          </a:solidFill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2025" b="0" i="0" u="none" strike="noStrike" baseline="0">
          <a:solidFill>
            <a:schemeClr val="bg1"/>
          </a:solidFill>
          <a:latin typeface="Arial Black"/>
          <a:ea typeface="Arial Black"/>
          <a:cs typeface="Arial Black"/>
        </a:defRPr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8"/>
  <c:chart>
    <c:autoTitleDeleted val="1"/>
    <c:view3D>
      <c:hPercent val="65"/>
      <c:depthPercent val="100"/>
      <c:rAngAx val="1"/>
    </c:view3D>
    <c:plotArea>
      <c:layout>
        <c:manualLayout>
          <c:layoutTarget val="inner"/>
          <c:xMode val="edge"/>
          <c:yMode val="edge"/>
          <c:x val="9.1558224252892353E-2"/>
          <c:y val="4.0767509324492364E-2"/>
          <c:w val="0.90793650793650749"/>
          <c:h val="0.82014388489208634"/>
        </c:manualLayout>
      </c:layout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počet PZ</c:v>
                </c:pt>
              </c:strCache>
            </c:strRef>
          </c:tx>
          <c:dLbls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2009</c:v>
                </c:pt>
                <c:pt idx="1">
                  <c:v>2010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gapDepth val="0"/>
        <c:shape val="cylinder"/>
        <c:axId val="108982656"/>
        <c:axId val="108984192"/>
        <c:axId val="108957184"/>
      </c:bar3DChart>
      <c:catAx>
        <c:axId val="10898265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cs-CZ"/>
          </a:p>
        </c:txPr>
        <c:crossAx val="108984192"/>
        <c:crosses val="autoZero"/>
        <c:auto val="1"/>
        <c:lblAlgn val="ctr"/>
        <c:lblOffset val="100"/>
        <c:tickLblSkip val="1"/>
        <c:tickMarkSkip val="1"/>
      </c:catAx>
      <c:valAx>
        <c:axId val="10898419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cs-CZ"/>
          </a:p>
        </c:txPr>
        <c:crossAx val="108982656"/>
        <c:crosses val="autoZero"/>
        <c:crossBetween val="between"/>
      </c:valAx>
      <c:serAx>
        <c:axId val="108957184"/>
        <c:scaling>
          <c:orientation val="minMax"/>
        </c:scaling>
        <c:axPos val="b"/>
        <c:tickLblPos val="nextTo"/>
        <c:crossAx val="108984192"/>
        <c:crosses val="autoZero"/>
      </c:serAx>
    </c:plotArea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6" descr="IceWin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19701"/>
            <a:ext cx="5766340" cy="5040976"/>
          </a:xfrm>
          <a:prstGeom prst="rect">
            <a:avLst/>
          </a:prstGeom>
        </p:spPr>
      </p:pic>
      <p:pic>
        <p:nvPicPr>
          <p:cNvPr id="8" name="Picture 7" descr="IceWin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2040902">
            <a:off x="4515976" y="3091633"/>
            <a:ext cx="4279754" cy="3741391"/>
          </a:xfrm>
          <a:prstGeom prst="rect">
            <a:avLst/>
          </a:prstGeom>
        </p:spPr>
      </p:pic>
      <p:pic>
        <p:nvPicPr>
          <p:cNvPr id="9" name="Picture 8" descr="IceWin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0139411">
            <a:off x="460736" y="3770208"/>
            <a:ext cx="2833816" cy="2477342"/>
          </a:xfrm>
          <a:prstGeom prst="rect">
            <a:avLst/>
          </a:prstGeom>
        </p:spPr>
      </p:pic>
      <p:pic>
        <p:nvPicPr>
          <p:cNvPr id="10" name="Picture 9" descr="IceWin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1931543">
            <a:off x="6023189" y="-272071"/>
            <a:ext cx="4069632" cy="3557702"/>
          </a:xfrm>
          <a:prstGeom prst="rect">
            <a:avLst/>
          </a:prstGeom>
        </p:spPr>
      </p:pic>
      <p:pic>
        <p:nvPicPr>
          <p:cNvPr id="11" name="Picture 10" descr="IceFlak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371600" y="146032"/>
            <a:ext cx="903092" cy="910434"/>
          </a:xfrm>
          <a:prstGeom prst="rect">
            <a:avLst/>
          </a:prstGeom>
        </p:spPr>
      </p:pic>
      <p:pic>
        <p:nvPicPr>
          <p:cNvPr id="12" name="Picture 11" descr="IceFlak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308725" y="4071991"/>
            <a:ext cx="1548644" cy="1561235"/>
          </a:xfrm>
          <a:prstGeom prst="rect">
            <a:avLst/>
          </a:prstGeom>
        </p:spPr>
      </p:pic>
      <p:pic>
        <p:nvPicPr>
          <p:cNvPr id="13" name="Picture 12" descr="IceFlak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783708" y="2918564"/>
            <a:ext cx="1373362" cy="1384527"/>
          </a:xfrm>
          <a:prstGeom prst="rect">
            <a:avLst/>
          </a:prstGeom>
        </p:spPr>
      </p:pic>
      <p:pic>
        <p:nvPicPr>
          <p:cNvPr id="14" name="Picture 13" descr="IceFlak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-229481" y="3236748"/>
            <a:ext cx="1373362" cy="1384527"/>
          </a:xfrm>
          <a:prstGeom prst="rect">
            <a:avLst/>
          </a:prstGeom>
        </p:spPr>
      </p:pic>
      <p:pic>
        <p:nvPicPr>
          <p:cNvPr id="15" name="Picture 14" descr="IceFlak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5179838" y="-328061"/>
            <a:ext cx="1373362" cy="1384527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914200" y="1324320"/>
            <a:ext cx="676600" cy="768033"/>
          </a:xfrm>
          <a:prstGeom prst="rect">
            <a:avLst/>
          </a:prstGeom>
        </p:spPr>
      </p:pic>
      <p:pic>
        <p:nvPicPr>
          <p:cNvPr id="17" name="Picture 16" descr="Flake2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509410" y="1065987"/>
            <a:ext cx="548595" cy="548595"/>
          </a:xfrm>
          <a:prstGeom prst="rect">
            <a:avLst/>
          </a:prstGeom>
        </p:spPr>
      </p:pic>
      <p:pic>
        <p:nvPicPr>
          <p:cNvPr id="18" name="Picture 17" descr="Flake3.png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3528165" y="1120848"/>
            <a:ext cx="457162" cy="493735"/>
          </a:xfrm>
          <a:prstGeom prst="rect">
            <a:avLst/>
          </a:prstGeom>
        </p:spPr>
      </p:pic>
      <p:pic>
        <p:nvPicPr>
          <p:cNvPr id="19" name="Picture 18" descr="Flake4.png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457200" y="1340285"/>
            <a:ext cx="487640" cy="548595"/>
          </a:xfrm>
          <a:prstGeom prst="rect">
            <a:avLst/>
          </a:prstGeom>
        </p:spPr>
      </p:pic>
      <p:pic>
        <p:nvPicPr>
          <p:cNvPr id="21" name="Picture 20" descr="Flake6.png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2758854" y="2034396"/>
            <a:ext cx="549871" cy="559351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 rot="5400000" flipH="1" flipV="1">
            <a:off x="416107" y="917419"/>
            <a:ext cx="2130427" cy="21944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 flipH="1" flipV="1">
            <a:off x="4358583" y="910006"/>
            <a:ext cx="2174245" cy="16217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5400000" flipH="1" flipV="1">
            <a:off x="8029" y="677772"/>
            <a:ext cx="1614583" cy="25904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 flipV="1">
            <a:off x="3291808" y="369766"/>
            <a:ext cx="1216883" cy="28528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rot="5400000" flipH="1" flipV="1">
            <a:off x="2058987" y="917419"/>
            <a:ext cx="2130427" cy="21944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rot="5400000" flipH="1" flipV="1">
            <a:off x="1751504" y="500996"/>
            <a:ext cx="1340292" cy="33830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rot="5400000" flipH="1" flipV="1">
            <a:off x="5378739" y="506116"/>
            <a:ext cx="1668350" cy="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rot="5400000" flipH="1" flipV="1">
            <a:off x="7176483" y="595915"/>
            <a:ext cx="1340292" cy="148459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rot="5400000" flipH="1" flipV="1">
            <a:off x="6200809" y="907476"/>
            <a:ext cx="2034399" cy="21944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WinterTrees.png"/>
          <p:cNvPicPr>
            <a:picLocks noChangeAspect="1"/>
          </p:cNvPicPr>
          <p:nvPr userDrawn="1"/>
        </p:nvPicPr>
        <p:blipFill>
          <a:blip r:embed="rId10" cstate="screen"/>
          <a:stretch>
            <a:fillRect/>
          </a:stretch>
        </p:blipFill>
        <p:spPr>
          <a:xfrm>
            <a:off x="-11686" y="4767144"/>
            <a:ext cx="9144000" cy="1743312"/>
          </a:xfrm>
          <a:prstGeom prst="rect">
            <a:avLst/>
          </a:prstGeom>
        </p:spPr>
      </p:pic>
      <p:pic>
        <p:nvPicPr>
          <p:cNvPr id="52" name="Picture 51" descr="SnowField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-11555" y="5833957"/>
            <a:ext cx="9155555" cy="1024043"/>
          </a:xfrm>
          <a:prstGeom prst="rect">
            <a:avLst/>
          </a:prstGeom>
        </p:spPr>
      </p:pic>
      <p:pic>
        <p:nvPicPr>
          <p:cNvPr id="56" name="Picture 55" descr="Flake5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>
          <a:xfrm>
            <a:off x="3985327" y="2374245"/>
            <a:ext cx="499831" cy="499831"/>
          </a:xfrm>
          <a:prstGeom prst="rect">
            <a:avLst/>
          </a:prstGeom>
        </p:spPr>
      </p:pic>
      <p:cxnSp>
        <p:nvCxnSpPr>
          <p:cNvPr id="63" name="Straight Connector 62"/>
          <p:cNvCxnSpPr>
            <a:stCxn id="56" idx="0"/>
          </p:cNvCxnSpPr>
          <p:nvPr userDrawn="1"/>
        </p:nvCxnSpPr>
        <p:spPr>
          <a:xfrm rot="5400000" flipH="1" flipV="1">
            <a:off x="3277490" y="861722"/>
            <a:ext cx="2470277" cy="55477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Flake7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4969981" y="2007190"/>
            <a:ext cx="789275" cy="911374"/>
          </a:xfrm>
          <a:prstGeom prst="rect">
            <a:avLst/>
          </a:prstGeom>
        </p:spPr>
      </p:pic>
      <p:pic>
        <p:nvPicPr>
          <p:cNvPr id="67" name="Picture 66" descr="Flake8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1080164" y="2072731"/>
            <a:ext cx="582872" cy="674738"/>
          </a:xfrm>
          <a:prstGeom prst="rect">
            <a:avLst/>
          </a:prstGeom>
        </p:spPr>
      </p:pic>
      <p:pic>
        <p:nvPicPr>
          <p:cNvPr id="68" name="Picture 67" descr="Flake9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6828135" y="2034396"/>
            <a:ext cx="544221" cy="630464"/>
          </a:xfrm>
          <a:prstGeom prst="rect">
            <a:avLst/>
          </a:prstGeom>
        </p:spPr>
      </p:pic>
      <p:pic>
        <p:nvPicPr>
          <p:cNvPr id="73" name="Picture 72" descr="Flake11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8143802" y="2301146"/>
            <a:ext cx="628795" cy="727429"/>
          </a:xfrm>
          <a:prstGeom prst="rect">
            <a:avLst/>
          </a:prstGeom>
        </p:spPr>
      </p:pic>
      <p:cxnSp>
        <p:nvCxnSpPr>
          <p:cNvPr id="74" name="Straight Connector 73"/>
          <p:cNvCxnSpPr>
            <a:stCxn id="73" idx="0"/>
          </p:cNvCxnSpPr>
          <p:nvPr userDrawn="1"/>
        </p:nvCxnSpPr>
        <p:spPr>
          <a:xfrm rot="5400000" flipH="1" flipV="1">
            <a:off x="7402890" y="1017234"/>
            <a:ext cx="2339223" cy="22860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Flake13.png"/>
          <p:cNvPicPr>
            <a:picLocks noChangeAspect="1"/>
          </p:cNvPicPr>
          <p:nvPr userDrawn="1"/>
        </p:nvPicPr>
        <p:blipFill>
          <a:blip r:embed="rId17" cstate="screen"/>
          <a:stretch>
            <a:fillRect/>
          </a:stretch>
        </p:blipFill>
        <p:spPr>
          <a:xfrm>
            <a:off x="5966045" y="1345041"/>
            <a:ext cx="493735" cy="493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4CFE31-14C7-4911-8151-2D4132914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9E0308-40CD-4395-AE0A-9006F67DC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229481" y="-419701"/>
            <a:ext cx="10322302" cy="7252725"/>
            <a:chOff x="-229481" y="-419701"/>
            <a:chExt cx="10322302" cy="7252725"/>
          </a:xfrm>
        </p:grpSpPr>
        <p:pic>
          <p:nvPicPr>
            <p:cNvPr id="32" name="Picture 31" descr="IceWind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-419701"/>
              <a:ext cx="5766340" cy="5040976"/>
            </a:xfrm>
            <a:prstGeom prst="rect">
              <a:avLst/>
            </a:prstGeom>
          </p:spPr>
        </p:pic>
        <p:pic>
          <p:nvPicPr>
            <p:cNvPr id="33" name="Picture 32" descr="IceWind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 rot="2040902">
              <a:off x="4515976" y="3091633"/>
              <a:ext cx="4279754" cy="3741391"/>
            </a:xfrm>
            <a:prstGeom prst="rect">
              <a:avLst/>
            </a:prstGeom>
          </p:spPr>
        </p:pic>
        <p:pic>
          <p:nvPicPr>
            <p:cNvPr id="34" name="Picture 33" descr="IceWind.pn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 rot="20139411">
              <a:off x="460736" y="3770208"/>
              <a:ext cx="2833816" cy="2477342"/>
            </a:xfrm>
            <a:prstGeom prst="rect">
              <a:avLst/>
            </a:prstGeom>
          </p:spPr>
        </p:pic>
        <p:pic>
          <p:nvPicPr>
            <p:cNvPr id="35" name="Picture 34" descr="IceWind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 rot="11931543">
              <a:off x="6023189" y="-272071"/>
              <a:ext cx="4069632" cy="3557702"/>
            </a:xfrm>
            <a:prstGeom prst="rect">
              <a:avLst/>
            </a:prstGeom>
          </p:spPr>
        </p:pic>
        <p:pic>
          <p:nvPicPr>
            <p:cNvPr id="36" name="Picture 35" descr="IceFlake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371600" y="146032"/>
              <a:ext cx="903092" cy="910434"/>
            </a:xfrm>
            <a:prstGeom prst="rect">
              <a:avLst/>
            </a:prstGeom>
          </p:spPr>
        </p:pic>
        <p:pic>
          <p:nvPicPr>
            <p:cNvPr id="37" name="Picture 36" descr="IceFlake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3308725" y="4071991"/>
              <a:ext cx="1548644" cy="1561235"/>
            </a:xfrm>
            <a:prstGeom prst="rect">
              <a:avLst/>
            </a:prstGeom>
          </p:spPr>
        </p:pic>
        <p:pic>
          <p:nvPicPr>
            <p:cNvPr id="38" name="Picture 37" descr="IceFlake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7783708" y="2918564"/>
              <a:ext cx="1373362" cy="1384527"/>
            </a:xfrm>
            <a:prstGeom prst="rect">
              <a:avLst/>
            </a:prstGeom>
          </p:spPr>
        </p:pic>
        <p:pic>
          <p:nvPicPr>
            <p:cNvPr id="39" name="Picture 38" descr="IceFlake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-229481" y="3236748"/>
              <a:ext cx="1373362" cy="1384527"/>
            </a:xfrm>
            <a:prstGeom prst="rect">
              <a:avLst/>
            </a:prstGeom>
          </p:spPr>
        </p:pic>
        <p:pic>
          <p:nvPicPr>
            <p:cNvPr id="40" name="Picture 39" descr="IceFlake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5179838" y="-328061"/>
              <a:ext cx="1373362" cy="1384527"/>
            </a:xfrm>
            <a:prstGeom prst="rect">
              <a:avLst/>
            </a:prstGeom>
          </p:spPr>
        </p:pic>
      </p:grpSp>
      <p:sp>
        <p:nvSpPr>
          <p:cNvPr id="29" name="Rounded Rectangle 28"/>
          <p:cNvSpPr/>
          <p:nvPr userDrawn="1"/>
        </p:nvSpPr>
        <p:spPr>
          <a:xfrm>
            <a:off x="457200" y="274639"/>
            <a:ext cx="8229600" cy="5851524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60" y="1600200"/>
            <a:ext cx="8048139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-947738" y="6163741"/>
            <a:ext cx="10355623" cy="1119397"/>
            <a:chOff x="-1223310" y="6126162"/>
            <a:chExt cx="10355623" cy="1119398"/>
          </a:xfrm>
        </p:grpSpPr>
        <p:pic>
          <p:nvPicPr>
            <p:cNvPr id="7" name="Picture 6" descr="WinterTrees.png"/>
            <p:cNvPicPr>
              <a:picLocks noChangeAspect="1"/>
            </p:cNvPicPr>
            <p:nvPr userDrawn="1"/>
          </p:nvPicPr>
          <p:blipFill>
            <a:blip r:embed="rId5" cstate="screen"/>
            <a:stretch>
              <a:fillRect/>
            </a:stretch>
          </p:blipFill>
          <p:spPr>
            <a:xfrm>
              <a:off x="3371654" y="6126162"/>
              <a:ext cx="5760659" cy="1098275"/>
            </a:xfrm>
            <a:prstGeom prst="rect">
              <a:avLst/>
            </a:prstGeom>
          </p:spPr>
        </p:pic>
        <p:pic>
          <p:nvPicPr>
            <p:cNvPr id="8" name="Picture 7" descr="WinterTrees.png"/>
            <p:cNvPicPr>
              <a:picLocks noChangeAspect="1"/>
            </p:cNvPicPr>
            <p:nvPr userDrawn="1"/>
          </p:nvPicPr>
          <p:blipFill>
            <a:blip r:embed="rId5" cstate="screen"/>
            <a:stretch>
              <a:fillRect/>
            </a:stretch>
          </p:blipFill>
          <p:spPr>
            <a:xfrm>
              <a:off x="-1223310" y="6147285"/>
              <a:ext cx="5760659" cy="1098275"/>
            </a:xfrm>
            <a:prstGeom prst="rect">
              <a:avLst/>
            </a:prstGeom>
          </p:spPr>
        </p:pic>
      </p:grpSp>
      <p:pic>
        <p:nvPicPr>
          <p:cNvPr id="41" name="Picture 40" descr="Flake1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323074" y="231094"/>
            <a:ext cx="636931" cy="723004"/>
          </a:xfrm>
          <a:prstGeom prst="rect">
            <a:avLst/>
          </a:prstGeom>
        </p:spPr>
      </p:pic>
      <p:pic>
        <p:nvPicPr>
          <p:cNvPr id="42" name="Picture 41" descr="Flake2.png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8404509" y="3789700"/>
            <a:ext cx="564582" cy="564582"/>
          </a:xfrm>
          <a:prstGeom prst="rect">
            <a:avLst/>
          </a:prstGeom>
        </p:spPr>
      </p:pic>
      <p:pic>
        <p:nvPicPr>
          <p:cNvPr id="43" name="Picture 42" descr="Flake3.png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502844" y="5691129"/>
            <a:ext cx="457162" cy="493735"/>
          </a:xfrm>
          <a:prstGeom prst="rect">
            <a:avLst/>
          </a:prstGeom>
        </p:spPr>
      </p:pic>
      <p:pic>
        <p:nvPicPr>
          <p:cNvPr id="44" name="Picture 43" descr="Flake4.png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7040840" y="87157"/>
            <a:ext cx="487640" cy="548595"/>
          </a:xfrm>
          <a:prstGeom prst="rect">
            <a:avLst/>
          </a:prstGeom>
        </p:spPr>
      </p:pic>
      <p:pic>
        <p:nvPicPr>
          <p:cNvPr id="45" name="Picture 44" descr="Flake5.png"/>
          <p:cNvPicPr>
            <a:picLocks noChangeAspect="1"/>
          </p:cNvPicPr>
          <p:nvPr userDrawn="1"/>
        </p:nvPicPr>
        <p:blipFill>
          <a:blip r:embed="rId10" cstate="screen"/>
          <a:stretch>
            <a:fillRect/>
          </a:stretch>
        </p:blipFill>
        <p:spPr>
          <a:xfrm>
            <a:off x="8381459" y="5691129"/>
            <a:ext cx="369110" cy="369110"/>
          </a:xfrm>
          <a:prstGeom prst="rect">
            <a:avLst/>
          </a:prstGeom>
        </p:spPr>
      </p:pic>
      <p:pic>
        <p:nvPicPr>
          <p:cNvPr id="46" name="Picture 45" descr="Flake6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167341" y="2214656"/>
            <a:ext cx="353539" cy="359634"/>
          </a:xfrm>
          <a:prstGeom prst="rect">
            <a:avLst/>
          </a:prstGeom>
        </p:spPr>
      </p:pic>
      <p:pic>
        <p:nvPicPr>
          <p:cNvPr id="47" name="Picture 46" descr="Flake7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>
          <a:xfrm>
            <a:off x="2997119" y="5766423"/>
            <a:ext cx="543594" cy="627686"/>
          </a:xfrm>
          <a:prstGeom prst="rect">
            <a:avLst/>
          </a:prstGeom>
        </p:spPr>
      </p:pic>
      <p:pic>
        <p:nvPicPr>
          <p:cNvPr id="48" name="Picture 47" descr="Flake8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8349084" y="1417637"/>
            <a:ext cx="495422" cy="573505"/>
          </a:xfrm>
          <a:prstGeom prst="rect">
            <a:avLst/>
          </a:prstGeom>
        </p:spPr>
      </p:pic>
      <p:pic>
        <p:nvPicPr>
          <p:cNvPr id="49" name="Picture 48" descr="Flake9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6419779" y="5766423"/>
            <a:ext cx="621061" cy="719480"/>
          </a:xfrm>
          <a:prstGeom prst="rect">
            <a:avLst/>
          </a:prstGeom>
        </p:spPr>
      </p:pic>
      <p:pic>
        <p:nvPicPr>
          <p:cNvPr id="50" name="Picture 49" descr="Flake10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149252" y="4071991"/>
            <a:ext cx="489409" cy="549284"/>
          </a:xfrm>
          <a:prstGeom prst="rect">
            <a:avLst/>
          </a:prstGeom>
        </p:spPr>
      </p:pic>
      <p:pic>
        <p:nvPicPr>
          <p:cNvPr id="52" name="Picture 51" descr="Flake11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2615852" y="93308"/>
            <a:ext cx="381267" cy="441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2">
                <a:lumMod val="50000"/>
              </a:schemeClr>
            </a:gs>
            <a:gs pos="49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2EB7-BCEA-4321-BDFD-930EA64C634E}" type="datetimeFigureOut">
              <a:rPr lang="cs-CZ" smtClean="0"/>
              <a:pPr/>
              <a:t>3.1.2011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2427-2115-47EC-931A-C4A171A3B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558" y="3098042"/>
            <a:ext cx="7939586" cy="1050877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Silvestr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2k10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/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2k11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559" y="4148919"/>
            <a:ext cx="7939585" cy="1489881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Šubišák, Háj pod Klínovcem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9425" y="6229350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r>
              <a:rPr lang="cs-CZ" dirty="0" smtClean="0"/>
              <a:t>Klub Paniců</a:t>
            </a:r>
            <a:r>
              <a:rPr lang="en-US" dirty="0" smtClean="0"/>
              <a:t> 2010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49276"/>
            <a:ext cx="6738120" cy="913036"/>
          </a:xfrm>
        </p:spPr>
        <p:txBody>
          <a:bodyPr/>
          <a:lstStyle/>
          <a:p>
            <a:endParaRPr lang="cs-CZ"/>
          </a:p>
        </p:txBody>
      </p:sp>
      <p:pic>
        <p:nvPicPr>
          <p:cNvPr id="3" name="Picture 2" descr="P10005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274638"/>
            <a:ext cx="7486800" cy="5615100"/>
          </a:xfrm>
          <a:prstGeom prst="rect">
            <a:avLst/>
          </a:prstGeom>
        </p:spPr>
      </p:pic>
      <p:pic>
        <p:nvPicPr>
          <p:cNvPr id="5" name="Picture 4" descr="P10005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7200" y="424638"/>
            <a:ext cx="7486800" cy="5615100"/>
          </a:xfrm>
          <a:prstGeom prst="rect">
            <a:avLst/>
          </a:prstGeom>
        </p:spPr>
      </p:pic>
      <p:pic>
        <p:nvPicPr>
          <p:cNvPr id="6" name="Picture 5" descr="P10005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200" y="574638"/>
            <a:ext cx="7486800" cy="5615100"/>
          </a:xfrm>
          <a:prstGeom prst="rect">
            <a:avLst/>
          </a:prstGeom>
        </p:spPr>
      </p:pic>
      <p:pic>
        <p:nvPicPr>
          <p:cNvPr id="7" name="Picture 6" descr="P100059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07200" y="724638"/>
            <a:ext cx="7486800" cy="5615100"/>
          </a:xfrm>
          <a:prstGeom prst="rect">
            <a:avLst/>
          </a:prstGeom>
        </p:spPr>
      </p:pic>
      <p:pic>
        <p:nvPicPr>
          <p:cNvPr id="8" name="Picture 7" descr="P100061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57200" y="874638"/>
            <a:ext cx="7486800" cy="5615100"/>
          </a:xfrm>
          <a:prstGeom prst="rect">
            <a:avLst/>
          </a:prstGeom>
        </p:spPr>
      </p:pic>
      <p:pic>
        <p:nvPicPr>
          <p:cNvPr id="9" name="Picture 8" descr="P100061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07200" y="1024638"/>
            <a:ext cx="7486800" cy="56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P10006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9234" y="274638"/>
            <a:ext cx="7307566" cy="5480675"/>
          </a:xfrm>
          <a:prstGeom prst="rect">
            <a:avLst/>
          </a:prstGeom>
        </p:spPr>
      </p:pic>
      <p:pic>
        <p:nvPicPr>
          <p:cNvPr id="5" name="Picture 4" descr="P10006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9234" y="424638"/>
            <a:ext cx="7307566" cy="5480675"/>
          </a:xfrm>
          <a:prstGeom prst="rect">
            <a:avLst/>
          </a:prstGeom>
        </p:spPr>
      </p:pic>
      <p:pic>
        <p:nvPicPr>
          <p:cNvPr id="6" name="Picture 5" descr="P10006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9234" y="574638"/>
            <a:ext cx="7307566" cy="5480675"/>
          </a:xfrm>
          <a:prstGeom prst="rect">
            <a:avLst/>
          </a:prstGeom>
        </p:spPr>
      </p:pic>
      <p:pic>
        <p:nvPicPr>
          <p:cNvPr id="7" name="Picture 6" descr="P100064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29234" y="724638"/>
            <a:ext cx="7307566" cy="5480675"/>
          </a:xfrm>
          <a:prstGeom prst="rect">
            <a:avLst/>
          </a:prstGeom>
        </p:spPr>
      </p:pic>
      <p:pic>
        <p:nvPicPr>
          <p:cNvPr id="8" name="Picture 7" descr="P100064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79234" y="874638"/>
            <a:ext cx="7307566" cy="5480675"/>
          </a:xfrm>
          <a:prstGeom prst="rect">
            <a:avLst/>
          </a:prstGeom>
        </p:spPr>
      </p:pic>
      <p:pic>
        <p:nvPicPr>
          <p:cNvPr id="9" name="Picture 8" descr="P100064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687512" y="1002801"/>
            <a:ext cx="5932862" cy="4449647"/>
          </a:xfrm>
          <a:prstGeom prst="rect">
            <a:avLst/>
          </a:prstGeom>
        </p:spPr>
      </p:pic>
      <p:pic>
        <p:nvPicPr>
          <p:cNvPr id="10" name="Picture 9" descr="P100064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6200000">
            <a:off x="1837512" y="1152802"/>
            <a:ext cx="5932861" cy="4449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P10007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150000"/>
            <a:ext cx="7914063" cy="5935547"/>
          </a:xfrm>
          <a:prstGeom prst="rect">
            <a:avLst/>
          </a:prstGeom>
        </p:spPr>
      </p:pic>
      <p:pic>
        <p:nvPicPr>
          <p:cNvPr id="5" name="Picture 4" descr="P10007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7200" y="300000"/>
            <a:ext cx="7914063" cy="5935547"/>
          </a:xfrm>
          <a:prstGeom prst="rect">
            <a:avLst/>
          </a:prstGeom>
        </p:spPr>
      </p:pic>
      <p:pic>
        <p:nvPicPr>
          <p:cNvPr id="6" name="Picture 5" descr="P10007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200" y="450000"/>
            <a:ext cx="7914063" cy="5935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P10008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6184" y="274638"/>
            <a:ext cx="8335445" cy="6251584"/>
          </a:xfrm>
          <a:prstGeom prst="rect">
            <a:avLst/>
          </a:prstGeom>
        </p:spPr>
      </p:pic>
      <p:pic>
        <p:nvPicPr>
          <p:cNvPr id="5" name="Picture 4" descr="P10008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6184" y="424638"/>
            <a:ext cx="8335445" cy="6251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P10008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932" y="256980"/>
            <a:ext cx="5852999" cy="801478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3" name="Picture 2" descr="P10008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3036" y="437276"/>
            <a:ext cx="6630459" cy="4972844"/>
          </a:xfrm>
          <a:prstGeom prst="rect">
            <a:avLst/>
          </a:prstGeom>
        </p:spPr>
      </p:pic>
      <p:pic>
        <p:nvPicPr>
          <p:cNvPr id="5" name="Picture 4" descr="P10008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483036" y="828808"/>
            <a:ext cx="6630459" cy="4972844"/>
          </a:xfrm>
          <a:prstGeom prst="rect">
            <a:avLst/>
          </a:prstGeom>
        </p:spPr>
      </p:pic>
      <p:pic>
        <p:nvPicPr>
          <p:cNvPr id="6" name="Picture 5" descr="P10008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3036" y="737276"/>
            <a:ext cx="6630459" cy="4972844"/>
          </a:xfrm>
          <a:prstGeom prst="rect">
            <a:avLst/>
          </a:prstGeom>
        </p:spPr>
      </p:pic>
      <p:pic>
        <p:nvPicPr>
          <p:cNvPr id="7" name="Picture 6" descr="P100086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3036" y="887276"/>
            <a:ext cx="6630459" cy="4972844"/>
          </a:xfrm>
          <a:prstGeom prst="rect">
            <a:avLst/>
          </a:prstGeom>
        </p:spPr>
      </p:pic>
      <p:pic>
        <p:nvPicPr>
          <p:cNvPr id="8" name="Picture 7" descr="P100086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33036" y="1037276"/>
            <a:ext cx="6630459" cy="4972844"/>
          </a:xfrm>
          <a:prstGeom prst="rect">
            <a:avLst/>
          </a:prstGeom>
        </p:spPr>
      </p:pic>
      <p:pic>
        <p:nvPicPr>
          <p:cNvPr id="9" name="Picture 8" descr="P100087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83036" y="1187276"/>
            <a:ext cx="6630459" cy="4972844"/>
          </a:xfrm>
          <a:prstGeom prst="rect">
            <a:avLst/>
          </a:prstGeom>
        </p:spPr>
      </p:pic>
      <p:pic>
        <p:nvPicPr>
          <p:cNvPr id="10" name="Picture 9" descr="P100087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33036" y="1337276"/>
            <a:ext cx="6630459" cy="4972844"/>
          </a:xfrm>
          <a:prstGeom prst="rect">
            <a:avLst/>
          </a:prstGeom>
        </p:spPr>
      </p:pic>
      <p:pic>
        <p:nvPicPr>
          <p:cNvPr id="11" name="Picture 10" descr="P100088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383036" y="1487276"/>
            <a:ext cx="6630459" cy="4972844"/>
          </a:xfrm>
          <a:prstGeom prst="rect">
            <a:avLst/>
          </a:prstGeom>
        </p:spPr>
      </p:pic>
      <p:pic>
        <p:nvPicPr>
          <p:cNvPr id="12" name="Picture 11" descr="P1000910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533036" y="1637276"/>
            <a:ext cx="6630459" cy="4972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200" y="535165"/>
            <a:ext cx="7158760" cy="971129"/>
          </a:xfrm>
        </p:spPr>
        <p:txBody>
          <a:bodyPr/>
          <a:lstStyle/>
          <a:p>
            <a:endParaRPr lang="cs-CZ"/>
          </a:p>
        </p:txBody>
      </p:sp>
      <p:pic>
        <p:nvPicPr>
          <p:cNvPr id="6" name="Picture 5" descr="libetice 0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0000" y="274638"/>
            <a:ext cx="7954178" cy="5941084"/>
          </a:xfrm>
          <a:prstGeom prst="rect">
            <a:avLst/>
          </a:prstGeom>
        </p:spPr>
      </p:pic>
      <p:pic>
        <p:nvPicPr>
          <p:cNvPr id="7" name="Picture 6" descr="libetice 0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00" y="424638"/>
            <a:ext cx="7954178" cy="5941084"/>
          </a:xfrm>
          <a:prstGeom prst="rect">
            <a:avLst/>
          </a:prstGeom>
        </p:spPr>
      </p:pic>
      <p:pic>
        <p:nvPicPr>
          <p:cNvPr id="8" name="Picture 7" descr="libetice 0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0000" y="574638"/>
            <a:ext cx="7954178" cy="5941084"/>
          </a:xfrm>
          <a:prstGeom prst="rect">
            <a:avLst/>
          </a:prstGeom>
        </p:spPr>
      </p:pic>
      <p:pic>
        <p:nvPicPr>
          <p:cNvPr id="9" name="Picture 8" descr="libetice 06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0000" y="724638"/>
            <a:ext cx="7954178" cy="5941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pz-2010-12 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/>
          </p:nvPr>
        </p:nvGraphicFramePr>
        <p:xfrm>
          <a:off x="327025" y="301625"/>
          <a:ext cx="8766175" cy="72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85800" y="301625"/>
            <a:ext cx="7772400" cy="85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r>
              <a:rPr lang="en-US" sz="4000" dirty="0" smtClean="0">
                <a:solidFill>
                  <a:schemeClr val="bg1"/>
                </a:solidFill>
              </a:rPr>
              <a:t>T</a:t>
            </a:r>
            <a:r>
              <a:rPr lang="cs-CZ" sz="4000" dirty="0" smtClean="0">
                <a:solidFill>
                  <a:schemeClr val="bg1"/>
                </a:solidFill>
              </a:rPr>
              <a:t>rend </a:t>
            </a:r>
            <a:r>
              <a:rPr lang="en-US" sz="4000" dirty="0" err="1" smtClean="0">
                <a:solidFill>
                  <a:schemeClr val="bg1"/>
                </a:solidFill>
              </a:rPr>
              <a:t>konzumace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smtClean="0">
                <a:solidFill>
                  <a:schemeClr val="bg1"/>
                </a:solidFill>
              </a:rPr>
              <a:t>2005 </a:t>
            </a:r>
            <a:r>
              <a:rPr lang="cs-CZ" sz="4000" dirty="0">
                <a:solidFill>
                  <a:schemeClr val="bg1"/>
                </a:solidFill>
              </a:rPr>
              <a:t>– </a:t>
            </a:r>
            <a:r>
              <a:rPr lang="cs-CZ" sz="4000" dirty="0" smtClean="0">
                <a:solidFill>
                  <a:schemeClr val="bg1"/>
                </a:solidFill>
              </a:rPr>
              <a:t>20</a:t>
            </a:r>
            <a:r>
              <a:rPr lang="en-US" sz="4000" dirty="0" smtClean="0">
                <a:solidFill>
                  <a:schemeClr val="bg1"/>
                </a:solidFill>
              </a:rPr>
              <a:t>10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2k10</a:t>
            </a:r>
            <a:r>
              <a:rPr lang="en-US" dirty="0" smtClean="0"/>
              <a:t> </a:t>
            </a:r>
            <a:r>
              <a:rPr lang="cs-CZ" dirty="0" smtClean="0"/>
              <a:t>- Z</a:t>
            </a:r>
            <a:r>
              <a:rPr lang="en-US" dirty="0" err="1" smtClean="0"/>
              <a:t>hodnocen</a:t>
            </a:r>
            <a:r>
              <a:rPr lang="cs-CZ" dirty="0" smtClean="0"/>
              <a:t>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A37"/>
                </a:solidFill>
              </a:rPr>
              <a:t>Pokračuje stoupající trend akcií</a:t>
            </a:r>
          </a:p>
          <a:p>
            <a:r>
              <a:rPr lang="cs-CZ" dirty="0" smtClean="0">
                <a:solidFill>
                  <a:srgbClr val="007A37"/>
                </a:solidFill>
              </a:rPr>
              <a:t>Větší celkové množství akcií</a:t>
            </a:r>
          </a:p>
          <a:p>
            <a:r>
              <a:rPr lang="cs-CZ" dirty="0" smtClean="0">
                <a:solidFill>
                  <a:srgbClr val="007A37"/>
                </a:solidFill>
              </a:rPr>
              <a:t>Více sportovních aktivit, velká rozmanitost</a:t>
            </a:r>
          </a:p>
          <a:p>
            <a:r>
              <a:rPr lang="cs-CZ" dirty="0" smtClean="0">
                <a:solidFill>
                  <a:srgbClr val="007A37"/>
                </a:solidFill>
              </a:rPr>
              <a:t>Více lidí účastnící se zásadních akcí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Zvýšené nároky na logistiku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Zv</a:t>
            </a:r>
            <a:r>
              <a:rPr lang="cs-CZ" dirty="0" smtClean="0">
                <a:solidFill>
                  <a:srgbClr val="FF0000"/>
                </a:solidFill>
              </a:rPr>
              <a:t>yšující se náklady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Nárůst počtu zraněných 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KP</a:t>
            </a:r>
            <a:r>
              <a:rPr lang="en-US" dirty="0"/>
              <a:t> </a:t>
            </a:r>
            <a:r>
              <a:rPr lang="en-US" dirty="0" err="1"/>
              <a:t>Silvestr</a:t>
            </a:r>
            <a:r>
              <a:rPr lang="en-US" dirty="0"/>
              <a:t> </a:t>
            </a:r>
            <a:r>
              <a:rPr lang="en-US" dirty="0" err="1" smtClean="0"/>
              <a:t>2k10</a:t>
            </a:r>
            <a:r>
              <a:rPr lang="en-US" dirty="0" smtClean="0"/>
              <a:t>/</a:t>
            </a:r>
            <a:r>
              <a:rPr lang="en-US" dirty="0" err="1" smtClean="0"/>
              <a:t>2k11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 </a:t>
            </a:r>
            <a:r>
              <a:rPr lang="en-US" sz="2400" dirty="0" err="1"/>
              <a:t>rok</a:t>
            </a:r>
            <a:r>
              <a:rPr lang="en-US" sz="2400" dirty="0"/>
              <a:t> </a:t>
            </a:r>
            <a:r>
              <a:rPr lang="en-US" sz="2400" dirty="0" err="1"/>
              <a:t>dal</a:t>
            </a:r>
            <a:r>
              <a:rPr lang="en-US" sz="2400" dirty="0"/>
              <a:t> </a:t>
            </a:r>
            <a:r>
              <a:rPr lang="cs-CZ" sz="2400" dirty="0"/>
              <a:t>a vzal </a:t>
            </a:r>
            <a:r>
              <a:rPr lang="en-US" sz="2400" dirty="0"/>
              <a:t>?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Planeta zelených – bilance projektu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KPla</a:t>
            </a:r>
            <a:r>
              <a:rPr lang="en-US" sz="2400" dirty="0"/>
              <a:t> </a:t>
            </a:r>
            <a:r>
              <a:rPr lang="cs-CZ" sz="2400" dirty="0"/>
              <a:t>hraje </a:t>
            </a:r>
            <a:r>
              <a:rPr lang="en-US" sz="2400" dirty="0"/>
              <a:t>1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Silvestrovská chvilka KPzie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Pl</a:t>
            </a:r>
            <a:r>
              <a:rPr lang="cs-CZ" sz="2400" dirty="0"/>
              <a:t>án KP akcií </a:t>
            </a:r>
            <a:r>
              <a:rPr lang="cs-CZ" sz="2400" dirty="0" smtClean="0"/>
              <a:t>201</a:t>
            </a:r>
            <a:r>
              <a:rPr lang="en-US" sz="2400" dirty="0" smtClean="0"/>
              <a:t>1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KPla</a:t>
            </a:r>
            <a:r>
              <a:rPr lang="en-US" sz="2400" dirty="0"/>
              <a:t> </a:t>
            </a:r>
            <a:r>
              <a:rPr lang="cs-CZ" sz="2400" dirty="0"/>
              <a:t>hraje </a:t>
            </a:r>
            <a:r>
              <a:rPr lang="en-US" sz="2400" dirty="0"/>
              <a:t>2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Vítání nového ročníku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</a:t>
            </a:r>
            <a:r>
              <a:rPr lang="cs-CZ" sz="2400" dirty="0"/>
              <a:t>ámské kupé uvádí</a:t>
            </a:r>
            <a:r>
              <a:rPr lang="en-US" sz="2400" dirty="0"/>
              <a:t>: </a:t>
            </a:r>
            <a:r>
              <a:rPr lang="cs-CZ" sz="2400" dirty="0" smtClean="0"/>
              <a:t>Překvapení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Novoro</a:t>
            </a:r>
            <a:r>
              <a:rPr lang="cs-CZ" sz="2400" dirty="0" smtClean="0"/>
              <a:t>ční večírek</a:t>
            </a:r>
            <a:r>
              <a:rPr lang="en-US" sz="2400" dirty="0" smtClean="0"/>
              <a:t>/ran</a:t>
            </a:r>
            <a:r>
              <a:rPr lang="cs-CZ" sz="2400" dirty="0" smtClean="0"/>
              <a:t>íč</a:t>
            </a:r>
            <a:r>
              <a:rPr lang="en-US" sz="2400" dirty="0" err="1" smtClean="0"/>
              <a:t>ek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580" y="3212144"/>
            <a:ext cx="7772400" cy="1470025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Planeta </a:t>
            </a:r>
            <a:r>
              <a:rPr lang="cs-CZ" dirty="0" smtClean="0">
                <a:solidFill>
                  <a:schemeClr val="bg1"/>
                </a:solidFill>
              </a:rPr>
              <a:t>zelených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3600" dirty="0" smtClean="0">
                <a:solidFill>
                  <a:schemeClr val="bg1"/>
                </a:solidFill>
              </a:rPr>
              <a:t>Bilance </a:t>
            </a:r>
            <a:r>
              <a:rPr lang="cs-CZ" sz="3600" dirty="0">
                <a:solidFill>
                  <a:schemeClr val="bg1"/>
                </a:solidFill>
              </a:rPr>
              <a:t>projektu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9425" y="6229350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r>
              <a:rPr lang="cs-CZ" dirty="0" smtClean="0"/>
              <a:t>Klub Paniců</a:t>
            </a:r>
            <a:r>
              <a:rPr lang="en-US" dirty="0" smtClean="0"/>
              <a:t> 2010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5771"/>
            <a:ext cx="3305176" cy="9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Představení projektu</a:t>
            </a: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Velké množství denních pendlerů Plzeň-Praha-Plzeň</a:t>
            </a:r>
          </a:p>
          <a:p>
            <a:r>
              <a:rPr lang="cs-CZ"/>
              <a:t>Sdílení vozu</a:t>
            </a:r>
          </a:p>
          <a:p>
            <a:r>
              <a:rPr lang="cs-CZ"/>
              <a:t>Eliminace řidičů</a:t>
            </a:r>
          </a:p>
          <a:p>
            <a:r>
              <a:rPr lang="cs-CZ"/>
              <a:t>Vyvolený řidič je zodpovědný za vyzvednutí posádky a občerstvení v průběhu cesty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Cíle projektu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Zmenšit karbonovou stopu</a:t>
            </a:r>
          </a:p>
          <a:p>
            <a:r>
              <a:rPr lang="cs-CZ" dirty="0"/>
              <a:t>Společenský přínos</a:t>
            </a:r>
            <a:endParaRPr lang="en-US" dirty="0"/>
          </a:p>
          <a:p>
            <a:r>
              <a:rPr lang="cs-CZ" dirty="0"/>
              <a:t>Zvýšit </a:t>
            </a:r>
            <a:r>
              <a:rPr lang="cs-CZ" dirty="0" smtClean="0"/>
              <a:t>pracovní výkonnost</a:t>
            </a:r>
            <a:endParaRPr lang="cs-CZ" dirty="0"/>
          </a:p>
          <a:p>
            <a:r>
              <a:rPr lang="cs-CZ" dirty="0"/>
              <a:t>Finanční zisky</a:t>
            </a:r>
            <a:endParaRPr lang="cs-CZ" i="1" dirty="0"/>
          </a:p>
          <a:p>
            <a:endParaRPr lang="en-US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38660" y="2650475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cs-CZ" sz="2800" dirty="0" smtClean="0"/>
              <a:t>Zvýšit výkonnost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Dosa</a:t>
            </a:r>
            <a:r>
              <a:rPr lang="cs-CZ" dirty="0" smtClean="0"/>
              <a:t>žené mety v 2k10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25</a:t>
            </a:r>
            <a:r>
              <a:rPr lang="en-US" dirty="0" smtClean="0"/>
              <a:t>% r</a:t>
            </a:r>
            <a:r>
              <a:rPr lang="cs-CZ" dirty="0" smtClean="0"/>
              <a:t>ůst v objemu</a:t>
            </a:r>
          </a:p>
          <a:p>
            <a:r>
              <a:rPr lang="cs-CZ" dirty="0" smtClean="0"/>
              <a:t>Skokový nárůst PR</a:t>
            </a:r>
          </a:p>
          <a:p>
            <a:r>
              <a:rPr lang="cs-CZ" dirty="0" smtClean="0"/>
              <a:t>Jasná identifikace posádky</a:t>
            </a:r>
          </a:p>
          <a:p>
            <a:r>
              <a:rPr lang="cs-CZ" dirty="0" smtClean="0"/>
              <a:t>Během léta příhodné zácpové podmínky</a:t>
            </a:r>
          </a:p>
          <a:p>
            <a:r>
              <a:rPr lang="cs-CZ" dirty="0" smtClean="0"/>
              <a:t>Vypiplání logistiky</a:t>
            </a:r>
          </a:p>
          <a:p>
            <a:pPr lvl="1"/>
            <a:r>
              <a:rPr lang="cs-CZ" dirty="0" smtClean="0"/>
              <a:t>Kultura cestování – vše ve skle, piknikový koš, ubrus</a:t>
            </a:r>
          </a:p>
          <a:p>
            <a:pPr lvl="1"/>
            <a:r>
              <a:rPr lang="cs-CZ" dirty="0" smtClean="0"/>
              <a:t>Osvědčené nápoje, nealko verze pro řidiče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Trend PZ 2009-2010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46250" y="2228850"/>
          <a:ext cx="6373813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7960" y="2837283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+25% !!!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51542" cy="701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66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pz 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630406" cy="3458513"/>
          </a:xfrm>
          <a:prstGeom prst="rect">
            <a:avLst/>
          </a:prstGeom>
        </p:spPr>
      </p:pic>
      <p:pic>
        <p:nvPicPr>
          <p:cNvPr id="6" name="Picture 5" descr="pz 1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0634" y="0"/>
            <a:ext cx="4630406" cy="3458513"/>
          </a:xfrm>
          <a:prstGeom prst="rect">
            <a:avLst/>
          </a:prstGeom>
        </p:spPr>
      </p:pic>
      <p:pic>
        <p:nvPicPr>
          <p:cNvPr id="7" name="Picture 6" descr="pz-2010-12 0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0634" y="3427979"/>
            <a:ext cx="4573366" cy="3415909"/>
          </a:xfrm>
          <a:prstGeom prst="rect">
            <a:avLst/>
          </a:prstGeom>
        </p:spPr>
      </p:pic>
      <p:pic>
        <p:nvPicPr>
          <p:cNvPr id="9" name="Picture 8" descr="prosinec2010 0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430019"/>
            <a:ext cx="4570634" cy="341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pz 0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426969"/>
            <a:ext cx="4625956" cy="3455190"/>
          </a:xfrm>
          <a:prstGeom prst="rect">
            <a:avLst/>
          </a:prstGeom>
        </p:spPr>
      </p:pic>
      <p:pic>
        <p:nvPicPr>
          <p:cNvPr id="5" name="Picture 4" descr="pz 0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5828" y="0"/>
            <a:ext cx="4588172" cy="3426969"/>
          </a:xfrm>
          <a:prstGeom prst="rect">
            <a:avLst/>
          </a:prstGeom>
        </p:spPr>
      </p:pic>
      <p:pic>
        <p:nvPicPr>
          <p:cNvPr id="8" name="Picture 7" descr="pz 0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" y="0"/>
            <a:ext cx="4555828" cy="3402810"/>
          </a:xfrm>
          <a:prstGeom prst="rect">
            <a:avLst/>
          </a:prstGeom>
        </p:spPr>
      </p:pic>
      <p:pic>
        <p:nvPicPr>
          <p:cNvPr id="9" name="Picture 8" descr="pz 03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50389" y="3426969"/>
            <a:ext cx="4593611" cy="3431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7" descr="pz 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99970" y="0"/>
            <a:ext cx="5122333" cy="6858000"/>
          </a:xfrm>
          <a:prstGeom prst="rect">
            <a:avLst/>
          </a:prstGeom>
        </p:spPr>
      </p:pic>
      <p:pic>
        <p:nvPicPr>
          <p:cNvPr id="9" name="Picture 8" descr="pz 0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4159"/>
            <a:ext cx="4555828" cy="3402810"/>
          </a:xfrm>
          <a:prstGeom prst="rect">
            <a:avLst/>
          </a:prstGeom>
        </p:spPr>
      </p:pic>
      <p:pic>
        <p:nvPicPr>
          <p:cNvPr id="10" name="Picture 9" descr="pz 04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7783" y="3426968"/>
            <a:ext cx="4593611" cy="3431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580" y="3212144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 </a:t>
            </a:r>
            <a:r>
              <a:rPr lang="en-US" dirty="0" err="1" smtClean="0">
                <a:solidFill>
                  <a:schemeClr val="bg1"/>
                </a:solidFill>
              </a:rPr>
              <a:t>rok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vzal</a:t>
            </a:r>
            <a:r>
              <a:rPr lang="en-US" dirty="0" smtClean="0">
                <a:solidFill>
                  <a:schemeClr val="bg1"/>
                </a:solidFill>
              </a:rPr>
              <a:t>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9425" y="6229350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r>
              <a:rPr lang="cs-CZ" dirty="0" smtClean="0"/>
              <a:t>Klub Paniců</a:t>
            </a:r>
            <a:r>
              <a:rPr lang="en-US" dirty="0" smtClean="0"/>
              <a:t> 2010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 descr="pz 0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0000" y="164111"/>
            <a:ext cx="8351100" cy="6237550"/>
          </a:xfrm>
          <a:prstGeom prst="rect">
            <a:avLst/>
          </a:prstGeom>
        </p:spPr>
      </p:pic>
      <p:pic>
        <p:nvPicPr>
          <p:cNvPr id="7" name="Picture 6" descr="pz 0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0000" y="314111"/>
            <a:ext cx="8351100" cy="6237550"/>
          </a:xfrm>
          <a:prstGeom prst="rect">
            <a:avLst/>
          </a:prstGeom>
        </p:spPr>
      </p:pic>
      <p:pic>
        <p:nvPicPr>
          <p:cNvPr id="11" name="Picture 10" descr="pz 0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0000" y="464111"/>
            <a:ext cx="8351100" cy="6237550"/>
          </a:xfrm>
          <a:prstGeom prst="rect">
            <a:avLst/>
          </a:prstGeom>
        </p:spPr>
      </p:pic>
      <p:pic>
        <p:nvPicPr>
          <p:cNvPr id="12" name="Picture 11" descr="pz 08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00" y="614111"/>
            <a:ext cx="8351100" cy="623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pro vylepšení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mrazu zamrzají okna – nižší dopad na okolí</a:t>
            </a:r>
          </a:p>
          <a:p>
            <a:pPr lvl="1"/>
            <a:r>
              <a:rPr lang="cs-CZ" dirty="0" smtClean="0"/>
              <a:t>12</a:t>
            </a:r>
            <a:r>
              <a:rPr lang="en-US" dirty="0" smtClean="0"/>
              <a:t>V f</a:t>
            </a:r>
            <a:r>
              <a:rPr lang="cs-CZ" dirty="0" smtClean="0"/>
              <a:t>ény 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Ve</a:t>
            </a:r>
            <a:r>
              <a:rPr lang="en-US" dirty="0" smtClean="0"/>
              <a:t> tm</a:t>
            </a:r>
            <a:r>
              <a:rPr lang="cs-CZ" dirty="0" smtClean="0"/>
              <a:t>ě též nejsme vidět</a:t>
            </a:r>
          </a:p>
          <a:p>
            <a:pPr lvl="1"/>
            <a:r>
              <a:rPr lang="cs-CZ" dirty="0" smtClean="0"/>
              <a:t>Čelovky </a:t>
            </a:r>
            <a:r>
              <a:rPr lang="en-US" dirty="0" smtClean="0"/>
              <a:t>?</a:t>
            </a:r>
          </a:p>
          <a:p>
            <a:r>
              <a:rPr lang="cs-CZ" dirty="0" smtClean="0"/>
              <a:t>Plastové díly aut – magnetická identifikace nedrží</a:t>
            </a:r>
          </a:p>
          <a:p>
            <a:pPr lvl="1"/>
            <a:r>
              <a:rPr lang="cs-CZ" dirty="0" smtClean="0"/>
              <a:t>Vozidla s trvalým označením a denní </a:t>
            </a:r>
            <a:r>
              <a:rPr lang="en-US" dirty="0" smtClean="0"/>
              <a:t>PZ </a:t>
            </a:r>
            <a:r>
              <a:rPr lang="cs-CZ" dirty="0" smtClean="0"/>
              <a:t>jízdy 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580" y="321214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Kpla hraje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9425" y="6229350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r>
              <a:rPr lang="cs-CZ" dirty="0" smtClean="0"/>
              <a:t>Klub Paniců</a:t>
            </a:r>
            <a:r>
              <a:rPr lang="en-US" dirty="0" smtClean="0"/>
              <a:t> 2010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580" y="3212144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Silvestrovsk</a:t>
            </a:r>
            <a:r>
              <a:rPr lang="cs-CZ" dirty="0" smtClean="0">
                <a:solidFill>
                  <a:schemeClr val="bg1"/>
                </a:solidFill>
              </a:rPr>
              <a:t>á chvilka KPzie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9425" y="6229350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r>
              <a:rPr lang="cs-CZ" dirty="0" smtClean="0"/>
              <a:t>Klub Paniců</a:t>
            </a:r>
            <a:r>
              <a:rPr lang="en-US" dirty="0" smtClean="0"/>
              <a:t> 2010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580" y="321214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Plán KP akcií 2k11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9425" y="6229350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r>
              <a:rPr lang="cs-CZ" dirty="0" smtClean="0"/>
              <a:t>Klub Paniců</a:t>
            </a:r>
            <a:r>
              <a:rPr lang="en-US" dirty="0" smtClean="0"/>
              <a:t> 2010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akcií </a:t>
            </a:r>
            <a:r>
              <a:rPr lang="cs-CZ" dirty="0" smtClean="0"/>
              <a:t>201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Leden/únor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FF0000"/>
                </a:solidFill>
              </a:rPr>
              <a:t>Bruslařský přejezd Hracholusk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Bál</a:t>
            </a:r>
            <a:r>
              <a:rPr lang="en-US" sz="2000" dirty="0" smtClean="0"/>
              <a:t> </a:t>
            </a:r>
            <a:r>
              <a:rPr lang="cs-CZ" sz="2000" dirty="0"/>
              <a:t>Újezd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KP </a:t>
            </a:r>
            <a:r>
              <a:rPr lang="cs-CZ" sz="2000" dirty="0" smtClean="0"/>
              <a:t>lyže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Vinné soiree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/>
              <a:t>březen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FFFF00"/>
                </a:solidFill>
              </a:rPr>
              <a:t>Jardovo chalupa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Taťkovo chalupa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duben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Velikonoční LPE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</a:rPr>
              <a:t>Kola </a:t>
            </a:r>
            <a:r>
              <a:rPr lang="en-US" sz="2000" dirty="0" err="1">
                <a:solidFill>
                  <a:srgbClr val="FF0000"/>
                </a:solidFill>
              </a:rPr>
              <a:t>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Stra</a:t>
            </a:r>
            <a:r>
              <a:rPr lang="cs-CZ" sz="2000" dirty="0">
                <a:solidFill>
                  <a:srgbClr val="FF0000"/>
                </a:solidFill>
              </a:rPr>
              <a:t>šidlech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květen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Nácvik KŠH </a:t>
            </a:r>
            <a:r>
              <a:rPr lang="en-US" sz="2000" dirty="0"/>
              <a:t>/ Lib</a:t>
            </a:r>
            <a:r>
              <a:rPr lang="cs-CZ" sz="2000" dirty="0" smtClean="0"/>
              <a:t>ětice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solidFill>
                  <a:srgbClr val="FF0000"/>
                </a:solidFill>
              </a:rPr>
              <a:t>Brusle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okolo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Berl</a:t>
            </a:r>
            <a:r>
              <a:rPr lang="cs-CZ" sz="2000" dirty="0" smtClean="0">
                <a:solidFill>
                  <a:srgbClr val="FF0000"/>
                </a:solidFill>
              </a:rPr>
              <a:t>ína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/>
              <a:t>Božkoff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akcií </a:t>
            </a:r>
            <a:r>
              <a:rPr lang="cs-CZ" dirty="0" smtClean="0"/>
              <a:t>201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5923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červen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Přejezd Brd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FF0000"/>
                </a:solidFill>
              </a:rPr>
              <a:t>Vížka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Kolaudace Robert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červenec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>
                <a:solidFill>
                  <a:srgbClr val="FF0000"/>
                </a:solidFill>
              </a:rPr>
              <a:t>Surfy</a:t>
            </a:r>
            <a:endParaRPr lang="cs-CZ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/>
              <a:t>České hrady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</a:t>
            </a:r>
            <a:r>
              <a:rPr lang="cs-CZ" sz="2400" dirty="0"/>
              <a:t>rpen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KP Kola </a:t>
            </a:r>
            <a:endParaRPr lang="cs-CZ" sz="2000" dirty="0" smtClean="0"/>
          </a:p>
          <a:p>
            <a:pPr lvl="1">
              <a:lnSpc>
                <a:spcPct val="80000"/>
              </a:lnSpc>
            </a:pPr>
            <a:r>
              <a:rPr lang="cs-CZ" sz="2000" dirty="0" smtClean="0">
                <a:solidFill>
                  <a:srgbClr val="FFFF00"/>
                </a:solidFill>
              </a:rPr>
              <a:t>Lezoucí dovolená</a:t>
            </a:r>
            <a:endParaRPr lang="cs-CZ" sz="20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000" dirty="0">
                <a:solidFill>
                  <a:srgbClr val="FF0000"/>
                </a:solidFill>
              </a:rPr>
              <a:t>Pájovo svatba </a:t>
            </a:r>
            <a:r>
              <a:rPr lang="cs-CZ" sz="2000" dirty="0" smtClean="0">
                <a:solidFill>
                  <a:srgbClr val="FF0000"/>
                </a:solidFill>
              </a:rPr>
              <a:t>CXXVII</a:t>
            </a:r>
            <a:endParaRPr lang="cs-CZ" sz="2000" dirty="0">
              <a:solidFill>
                <a:srgbClr val="FF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cs-CZ" sz="1800" dirty="0">
                <a:solidFill>
                  <a:srgbClr val="FF0000"/>
                </a:solidFill>
              </a:rPr>
              <a:t>Janečkovi se berou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akcií </a:t>
            </a:r>
            <a:r>
              <a:rPr lang="cs-CZ" dirty="0" smtClean="0"/>
              <a:t>201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září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>
                <a:solidFill>
                  <a:srgbClr val="FF0000"/>
                </a:solidFill>
              </a:rPr>
              <a:t>Mylosh – kolaudace Letkov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(Opolenec)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Libětice</a:t>
            </a:r>
          </a:p>
          <a:p>
            <a:r>
              <a:rPr lang="cs-CZ" sz="2400" dirty="0" smtClean="0"/>
              <a:t>říjen</a:t>
            </a:r>
            <a:endParaRPr lang="cs-CZ" sz="2400" dirty="0"/>
          </a:p>
          <a:p>
            <a:pPr lvl="1"/>
            <a:r>
              <a:rPr lang="en-US" sz="2000" dirty="0" err="1" smtClean="0">
                <a:solidFill>
                  <a:srgbClr val="FF0000"/>
                </a:solidFill>
              </a:rPr>
              <a:t>Kulojc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– kolaudace </a:t>
            </a:r>
            <a:r>
              <a:rPr lang="en-US" sz="2000" dirty="0" err="1" smtClean="0">
                <a:solidFill>
                  <a:srgbClr val="FF0000"/>
                </a:solidFill>
              </a:rPr>
              <a:t>Bor</a:t>
            </a:r>
            <a:endParaRPr lang="cs-CZ" sz="2000" dirty="0" smtClean="0">
              <a:solidFill>
                <a:srgbClr val="FF0000"/>
              </a:solidFill>
            </a:endParaRP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PTN Suchá</a:t>
            </a:r>
            <a:endParaRPr lang="cs-CZ" sz="2000" dirty="0">
              <a:solidFill>
                <a:srgbClr val="FFFF00"/>
              </a:solidFill>
            </a:endParaRPr>
          </a:p>
          <a:p>
            <a:r>
              <a:rPr lang="cs-CZ" sz="2400" dirty="0"/>
              <a:t>listopad</a:t>
            </a:r>
          </a:p>
          <a:p>
            <a:pPr lvl="1"/>
            <a:r>
              <a:rPr lang="cs-CZ" sz="2000" dirty="0" smtClean="0"/>
              <a:t>Vinné soiree</a:t>
            </a:r>
            <a:endParaRPr lang="cs-CZ" sz="2000" dirty="0"/>
          </a:p>
          <a:p>
            <a:r>
              <a:rPr lang="cs-CZ" sz="2400" dirty="0"/>
              <a:t>prosinec</a:t>
            </a:r>
          </a:p>
          <a:p>
            <a:pPr lvl="1"/>
            <a:r>
              <a:rPr lang="cs-CZ" sz="2000" dirty="0"/>
              <a:t>FPE </a:t>
            </a:r>
          </a:p>
          <a:p>
            <a:pPr lvl="1"/>
            <a:r>
              <a:rPr lang="cs-CZ" sz="2000" dirty="0"/>
              <a:t>Silvestr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Periodická tabulka</a:t>
            </a:r>
            <a:r>
              <a:rPr lang="en-US"/>
              <a:t> akci</a:t>
            </a:r>
            <a:r>
              <a:rPr lang="cs-CZ"/>
              <a:t>í</a:t>
            </a:r>
            <a:endParaRPr lang="en-US"/>
          </a:p>
        </p:txBody>
      </p:sp>
      <p:graphicFrame>
        <p:nvGraphicFramePr>
          <p:cNvPr id="87090" name="Group 50"/>
          <p:cNvGraphicFramePr>
            <a:graphicFrameLocks noGrp="1"/>
          </p:cNvGraphicFramePr>
          <p:nvPr>
            <p:ph idx="1"/>
          </p:nvPr>
        </p:nvGraphicFramePr>
        <p:xfrm>
          <a:off x="685800" y="1417638"/>
          <a:ext cx="7772400" cy="411162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Akcie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Periodicita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Šíření ideálů KP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denně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týdně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Planeta zelených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každé dva měsíce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Silvestr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ročně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KP</a:t>
            </a:r>
            <a:r>
              <a:rPr lang="en-US" dirty="0"/>
              <a:t> </a:t>
            </a:r>
            <a:r>
              <a:rPr lang="en-US" dirty="0" err="1"/>
              <a:t>Silvestr</a:t>
            </a:r>
            <a:r>
              <a:rPr lang="en-US" dirty="0"/>
              <a:t> </a:t>
            </a:r>
            <a:r>
              <a:rPr lang="en-US" dirty="0" err="1" smtClean="0"/>
              <a:t>2k10</a:t>
            </a:r>
            <a:r>
              <a:rPr lang="en-US" dirty="0" smtClean="0"/>
              <a:t>/</a:t>
            </a:r>
            <a:r>
              <a:rPr lang="en-US" dirty="0" err="1" smtClean="0"/>
              <a:t>2k11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 </a:t>
            </a:r>
            <a:r>
              <a:rPr lang="en-US" sz="2400" dirty="0" err="1"/>
              <a:t>rok</a:t>
            </a:r>
            <a:r>
              <a:rPr lang="en-US" sz="2400" dirty="0"/>
              <a:t> </a:t>
            </a:r>
            <a:r>
              <a:rPr lang="en-US" sz="2400" dirty="0" err="1"/>
              <a:t>dal</a:t>
            </a:r>
            <a:r>
              <a:rPr lang="en-US" sz="2400" dirty="0"/>
              <a:t> </a:t>
            </a:r>
            <a:r>
              <a:rPr lang="cs-CZ" sz="2400" dirty="0"/>
              <a:t>a vzal </a:t>
            </a:r>
            <a:r>
              <a:rPr lang="en-US" sz="2400" dirty="0"/>
              <a:t>?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Planeta zelených – bilance projektu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KPla</a:t>
            </a:r>
            <a:r>
              <a:rPr lang="en-US" sz="2400" dirty="0"/>
              <a:t> </a:t>
            </a:r>
            <a:r>
              <a:rPr lang="cs-CZ" sz="2400" dirty="0"/>
              <a:t>hraje </a:t>
            </a:r>
            <a:r>
              <a:rPr lang="en-US" sz="2400" dirty="0"/>
              <a:t>1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Silvestrovská chvilka KPzie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Pl</a:t>
            </a:r>
            <a:r>
              <a:rPr lang="cs-CZ" sz="2400" dirty="0"/>
              <a:t>án KP akcií </a:t>
            </a:r>
            <a:r>
              <a:rPr lang="cs-CZ" sz="2400" dirty="0" smtClean="0"/>
              <a:t>201</a:t>
            </a:r>
            <a:r>
              <a:rPr lang="en-US" sz="2400" dirty="0" smtClean="0"/>
              <a:t>1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KPla</a:t>
            </a:r>
            <a:r>
              <a:rPr lang="en-US" sz="2400" dirty="0"/>
              <a:t> </a:t>
            </a:r>
            <a:r>
              <a:rPr lang="cs-CZ" sz="2400" dirty="0"/>
              <a:t>hraje </a:t>
            </a:r>
            <a:r>
              <a:rPr lang="en-US" sz="2400" dirty="0"/>
              <a:t>2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Vítání nového ročníku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</a:t>
            </a:r>
            <a:r>
              <a:rPr lang="cs-CZ" sz="2400" dirty="0"/>
              <a:t>ámské kupé uvádí</a:t>
            </a:r>
            <a:r>
              <a:rPr lang="en-US" sz="2400" dirty="0"/>
              <a:t>: </a:t>
            </a:r>
            <a:r>
              <a:rPr lang="cs-CZ" sz="2400" dirty="0" smtClean="0"/>
              <a:t>Překvapení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Novoro</a:t>
            </a:r>
            <a:r>
              <a:rPr lang="cs-CZ" sz="2400" dirty="0" smtClean="0"/>
              <a:t>ční večírek</a:t>
            </a:r>
            <a:r>
              <a:rPr lang="en-US" sz="2400" dirty="0" smtClean="0"/>
              <a:t>/ran</a:t>
            </a:r>
            <a:r>
              <a:rPr lang="cs-CZ" sz="2400" dirty="0" smtClean="0"/>
              <a:t>íč</a:t>
            </a:r>
            <a:r>
              <a:rPr lang="en-US" sz="2400" dirty="0" err="1" smtClean="0"/>
              <a:t>ek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Akcie </a:t>
            </a:r>
            <a:r>
              <a:rPr lang="cs-CZ" dirty="0" smtClean="0"/>
              <a:t>2010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822"/>
            <a:ext cx="7989888" cy="48143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000" b="1" dirty="0"/>
              <a:t>Leden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17.1</a:t>
            </a:r>
            <a:r>
              <a:rPr lang="cs-CZ" sz="2000" dirty="0"/>
              <a:t>. </a:t>
            </a:r>
            <a:r>
              <a:rPr lang="en-US" sz="2000" dirty="0" smtClean="0"/>
              <a:t>*</a:t>
            </a:r>
            <a:r>
              <a:rPr lang="cs-CZ" sz="2000" dirty="0" smtClean="0"/>
              <a:t>Saša Chlumský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30</a:t>
            </a:r>
            <a:r>
              <a:rPr lang="cs-CZ" sz="2000" dirty="0" smtClean="0"/>
              <a:t>.</a:t>
            </a:r>
            <a:r>
              <a:rPr lang="en-US" sz="2000" dirty="0" smtClean="0"/>
              <a:t>1</a:t>
            </a:r>
            <a:r>
              <a:rPr lang="cs-CZ" sz="2000" dirty="0" smtClean="0"/>
              <a:t>.</a:t>
            </a:r>
            <a:r>
              <a:rPr lang="en-US" sz="2000" dirty="0" smtClean="0"/>
              <a:t>-5.2. </a:t>
            </a:r>
            <a:r>
              <a:rPr lang="en-US" sz="2000" dirty="0" err="1" smtClean="0"/>
              <a:t>KP</a:t>
            </a:r>
            <a:r>
              <a:rPr lang="en-US" sz="2000" dirty="0" smtClean="0"/>
              <a:t> Ly</a:t>
            </a:r>
            <a:r>
              <a:rPr lang="cs-CZ" sz="2000" dirty="0" smtClean="0"/>
              <a:t>že 2k9, </a:t>
            </a:r>
            <a:r>
              <a:rPr lang="en-US" sz="2000" dirty="0" err="1" smtClean="0"/>
              <a:t>Canazei</a:t>
            </a:r>
            <a:r>
              <a:rPr lang="en-US" sz="2000" dirty="0" smtClean="0"/>
              <a:t>, </a:t>
            </a:r>
            <a:r>
              <a:rPr lang="en-US" sz="2000" dirty="0" err="1" smtClean="0"/>
              <a:t>Dolomity</a:t>
            </a:r>
            <a:r>
              <a:rPr lang="cs-CZ" sz="2000" dirty="0" smtClean="0"/>
              <a:t>, IT</a:t>
            </a:r>
            <a:endParaRPr lang="cs-CZ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dirty="0" smtClean="0"/>
              <a:t>Únor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cs-CZ" sz="2000" dirty="0" smtClean="0"/>
              <a:t>12</a:t>
            </a:r>
            <a:r>
              <a:rPr lang="en-US" sz="2000" dirty="0" smtClean="0"/>
              <a:t>.2. H</a:t>
            </a:r>
            <a:r>
              <a:rPr lang="cs-CZ" sz="2000" dirty="0" smtClean="0"/>
              <a:t>ázenkářský ples v Újezdě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21</a:t>
            </a:r>
            <a:r>
              <a:rPr lang="cs-CZ" sz="2000" dirty="0" smtClean="0"/>
              <a:t>.2</a:t>
            </a:r>
            <a:r>
              <a:rPr lang="cs-CZ" sz="2000" dirty="0"/>
              <a:t>. Běžky Silberhutte, </a:t>
            </a:r>
            <a:r>
              <a:rPr lang="cs-CZ" sz="2000" dirty="0" smtClean="0"/>
              <a:t>D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26.2. </a:t>
            </a:r>
            <a:r>
              <a:rPr lang="en-US" sz="2000" dirty="0" err="1" smtClean="0"/>
              <a:t>Vinn</a:t>
            </a:r>
            <a:r>
              <a:rPr lang="cs-CZ" sz="2000" dirty="0" smtClean="0"/>
              <a:t>é soiree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27.2. B</a:t>
            </a:r>
            <a:r>
              <a:rPr lang="cs-CZ" sz="2000" dirty="0" smtClean="0"/>
              <a:t>ěžky Tok, Brdy</a:t>
            </a:r>
            <a:endParaRPr lang="cs-CZ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/>
              <a:t>B</a:t>
            </a:r>
            <a:r>
              <a:rPr lang="cs-CZ" sz="2000" b="1" dirty="0" smtClean="0"/>
              <a:t>řezen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6</a:t>
            </a:r>
            <a:r>
              <a:rPr lang="en-US" sz="2000" dirty="0" smtClean="0"/>
              <a:t>.</a:t>
            </a:r>
            <a:r>
              <a:rPr lang="cs-CZ" sz="2000" dirty="0" smtClean="0"/>
              <a:t>3</a:t>
            </a:r>
            <a:r>
              <a:rPr lang="en-US" sz="2000" dirty="0" smtClean="0"/>
              <a:t>. B</a:t>
            </a:r>
            <a:r>
              <a:rPr lang="cs-CZ" sz="2000" dirty="0" smtClean="0"/>
              <a:t>ěžky Schareben-Bretterschachten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12-14.3. </a:t>
            </a:r>
            <a:r>
              <a:rPr lang="en-US" sz="2000" dirty="0" err="1" smtClean="0"/>
              <a:t>xPE</a:t>
            </a:r>
            <a:r>
              <a:rPr lang="en-US" sz="2000" dirty="0" smtClean="0"/>
              <a:t> </a:t>
            </a:r>
            <a:r>
              <a:rPr lang="en-US" sz="2000" dirty="0" err="1" smtClean="0"/>
              <a:t>2k10</a:t>
            </a:r>
            <a:r>
              <a:rPr lang="en-US" sz="2000" dirty="0" smtClean="0"/>
              <a:t>, </a:t>
            </a:r>
            <a:r>
              <a:rPr lang="cs-CZ" sz="2000" dirty="0" smtClean="0"/>
              <a:t>Kotoučův Háj</a:t>
            </a:r>
            <a:endParaRPr lang="cs-CZ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dirty="0" smtClean="0"/>
              <a:t>Duben</a:t>
            </a:r>
            <a:endParaRPr lang="cs-CZ" sz="2000" b="1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2.</a:t>
            </a:r>
            <a:r>
              <a:rPr lang="cs-CZ" sz="2000" dirty="0" smtClean="0"/>
              <a:t>-</a:t>
            </a:r>
            <a:r>
              <a:rPr lang="en-US" sz="2000" dirty="0" smtClean="0"/>
              <a:t>5</a:t>
            </a:r>
            <a:r>
              <a:rPr lang="cs-CZ" sz="2000" dirty="0" smtClean="0"/>
              <a:t>.4</a:t>
            </a:r>
            <a:r>
              <a:rPr lang="cs-CZ" sz="2000" dirty="0"/>
              <a:t>.</a:t>
            </a:r>
            <a:r>
              <a:rPr lang="en-US" sz="2000" dirty="0"/>
              <a:t> </a:t>
            </a:r>
            <a:r>
              <a:rPr lang="cs-CZ" sz="2000" dirty="0"/>
              <a:t> LPE, Velikonoce, Korýtko, Filipova </a:t>
            </a:r>
            <a:r>
              <a:rPr lang="cs-CZ" sz="2000" dirty="0" smtClean="0"/>
              <a:t>Huť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30</a:t>
            </a:r>
            <a:r>
              <a:rPr lang="cs-CZ" sz="2000" dirty="0" smtClean="0"/>
              <a:t>.</a:t>
            </a:r>
            <a:r>
              <a:rPr lang="en-US" sz="2000" dirty="0" smtClean="0"/>
              <a:t>4</a:t>
            </a:r>
            <a:r>
              <a:rPr lang="cs-CZ" sz="2000" dirty="0" smtClean="0"/>
              <a:t>.</a:t>
            </a:r>
            <a:r>
              <a:rPr lang="en-US" sz="2000" dirty="0" smtClean="0"/>
              <a:t>-2.5.</a:t>
            </a:r>
            <a:r>
              <a:rPr lang="cs-CZ" sz="2000" dirty="0" smtClean="0"/>
              <a:t> Nácvik KŠH + Libětice</a:t>
            </a:r>
            <a:endParaRPr lang="cs-CZ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dirty="0"/>
              <a:t>Květen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21.-22.5</a:t>
            </a:r>
            <a:r>
              <a:rPr lang="en-US" sz="2000" dirty="0"/>
              <a:t>. </a:t>
            </a:r>
            <a:r>
              <a:rPr lang="en-US" sz="2000" dirty="0" err="1"/>
              <a:t>Boshkoff</a:t>
            </a:r>
            <a:r>
              <a:rPr lang="en-US" sz="2000" dirty="0"/>
              <a:t> </a:t>
            </a:r>
            <a:r>
              <a:rPr lang="en-US" sz="2000" dirty="0" err="1" smtClean="0"/>
              <a:t>2k10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dirty="0"/>
              <a:t>Červen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12</a:t>
            </a:r>
            <a:r>
              <a:rPr lang="cs-CZ" sz="2000" dirty="0" smtClean="0"/>
              <a:t>.-</a:t>
            </a:r>
            <a:r>
              <a:rPr lang="en-US" sz="2000" dirty="0" smtClean="0"/>
              <a:t>13</a:t>
            </a:r>
            <a:r>
              <a:rPr lang="cs-CZ" sz="2000" dirty="0" smtClean="0"/>
              <a:t>.6</a:t>
            </a:r>
            <a:r>
              <a:rPr lang="cs-CZ" sz="2000" dirty="0"/>
              <a:t>. Přejezd Brd (Radotín – Těně</a:t>
            </a:r>
            <a:r>
              <a:rPr lang="cs-CZ" sz="2000" dirty="0" smtClean="0"/>
              <a:t>)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17.6. </a:t>
            </a:r>
            <a:r>
              <a:rPr lang="en-US" sz="2000" dirty="0" err="1" smtClean="0"/>
              <a:t>Lenka</a:t>
            </a:r>
            <a:r>
              <a:rPr lang="en-US" sz="2000" dirty="0" smtClean="0"/>
              <a:t> </a:t>
            </a:r>
            <a:r>
              <a:rPr lang="en-US" sz="2000" dirty="0" err="1" smtClean="0"/>
              <a:t>Dusilov</a:t>
            </a:r>
            <a:r>
              <a:rPr lang="cs-CZ" sz="2000" dirty="0" smtClean="0"/>
              <a:t>á, Zach</a:t>
            </a:r>
            <a:r>
              <a:rPr lang="en-US" sz="2000" dirty="0" smtClean="0"/>
              <a:t>’s Pub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 smtClean="0"/>
              <a:t>2</a:t>
            </a:r>
            <a:r>
              <a:rPr lang="en-US" sz="2000" dirty="0" smtClean="0"/>
              <a:t>5</a:t>
            </a:r>
            <a:r>
              <a:rPr lang="cs-CZ" sz="2000" dirty="0" smtClean="0"/>
              <a:t>.-2</a:t>
            </a:r>
            <a:r>
              <a:rPr lang="en-US" sz="2000" dirty="0" smtClean="0"/>
              <a:t>7</a:t>
            </a:r>
            <a:r>
              <a:rPr lang="cs-CZ" sz="2000" dirty="0" smtClean="0"/>
              <a:t>.6</a:t>
            </a:r>
            <a:r>
              <a:rPr lang="cs-CZ" sz="2000" dirty="0"/>
              <a:t>. LDC</a:t>
            </a:r>
            <a:r>
              <a:rPr lang="en-US" sz="2000" dirty="0"/>
              <a:t>+</a:t>
            </a:r>
            <a:r>
              <a:rPr lang="en-US" sz="2000" dirty="0" err="1"/>
              <a:t>kolaudace</a:t>
            </a:r>
            <a:r>
              <a:rPr lang="en-US" sz="2000" dirty="0"/>
              <a:t>, </a:t>
            </a:r>
            <a:r>
              <a:rPr lang="en-US" sz="2000" dirty="0" err="1"/>
              <a:t>Bobovo</a:t>
            </a:r>
            <a:r>
              <a:rPr lang="en-US" sz="2000" dirty="0"/>
              <a:t> </a:t>
            </a:r>
            <a:r>
              <a:rPr lang="cs-CZ" sz="2000" dirty="0"/>
              <a:t>Řiťka</a:t>
            </a:r>
            <a:r>
              <a:rPr lang="en-US" sz="2000" dirty="0"/>
              <a:t> </a:t>
            </a:r>
            <a:endParaRPr lang="cs-CZ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580" y="3212144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ámské kupé uvádí: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>Překvapení 2k11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9425" y="6229350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</a:t>
            </a:r>
            <a:r>
              <a:rPr lang="cs-CZ" dirty="0" smtClean="0"/>
              <a:t>Klub Paniců</a:t>
            </a:r>
            <a:r>
              <a:rPr lang="en-US" dirty="0" smtClean="0"/>
              <a:t> 2010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Akcie </a:t>
            </a:r>
            <a:r>
              <a:rPr lang="cs-CZ" dirty="0" smtClean="0"/>
              <a:t>2010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8805"/>
            <a:ext cx="7989888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1600" b="1" dirty="0"/>
              <a:t>Červenec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16.-17.7</a:t>
            </a:r>
            <a:r>
              <a:rPr lang="en-US" sz="1600" dirty="0"/>
              <a:t>. </a:t>
            </a:r>
            <a:r>
              <a:rPr lang="en-US" sz="1600" dirty="0" err="1" smtClean="0"/>
              <a:t>mikrovoda</a:t>
            </a:r>
            <a:r>
              <a:rPr lang="en-US" sz="1600" dirty="0" smtClean="0"/>
              <a:t> S</a:t>
            </a:r>
            <a:r>
              <a:rPr lang="cs-CZ" sz="1600" dirty="0" smtClean="0"/>
              <a:t>ázava</a:t>
            </a:r>
          </a:p>
          <a:p>
            <a:pPr>
              <a:lnSpc>
                <a:spcPct val="80000"/>
              </a:lnSpc>
            </a:pPr>
            <a:r>
              <a:rPr lang="cs-CZ" sz="1600" dirty="0" smtClean="0"/>
              <a:t>27.7. Bazénová párty, Červený Hrádek</a:t>
            </a:r>
          </a:p>
          <a:p>
            <a:pPr>
              <a:lnSpc>
                <a:spcPct val="80000"/>
              </a:lnSpc>
            </a:pPr>
            <a:r>
              <a:rPr lang="cs-CZ" sz="1600" dirty="0" smtClean="0"/>
              <a:t>23.-25.7. České Hrady, Švihov</a:t>
            </a:r>
          </a:p>
          <a:p>
            <a:pPr>
              <a:lnSpc>
                <a:spcPct val="80000"/>
              </a:lnSpc>
            </a:pPr>
            <a:r>
              <a:rPr lang="cs-CZ" sz="1600" dirty="0" smtClean="0"/>
              <a:t>3</a:t>
            </a:r>
            <a:r>
              <a:rPr lang="en-US" sz="1600" dirty="0" smtClean="0"/>
              <a:t>1</a:t>
            </a:r>
            <a:r>
              <a:rPr lang="cs-CZ" sz="1600" dirty="0" smtClean="0"/>
              <a:t>.7.-7</a:t>
            </a:r>
            <a:r>
              <a:rPr lang="en-US" sz="1600" dirty="0" smtClean="0"/>
              <a:t>.8. </a:t>
            </a:r>
            <a:r>
              <a:rPr lang="en-US" sz="1600" dirty="0" err="1" smtClean="0"/>
              <a:t>KPTour</a:t>
            </a:r>
            <a:r>
              <a:rPr lang="en-US" sz="1600" dirty="0" smtClean="0"/>
              <a:t> </a:t>
            </a:r>
            <a:r>
              <a:rPr lang="en-US" sz="1600" dirty="0" err="1" smtClean="0"/>
              <a:t>2k</a:t>
            </a:r>
            <a:r>
              <a:rPr lang="cs-CZ" sz="1600" dirty="0" smtClean="0"/>
              <a:t>8</a:t>
            </a:r>
            <a:r>
              <a:rPr lang="en-US" sz="1600" dirty="0" smtClean="0"/>
              <a:t> – </a:t>
            </a:r>
            <a:r>
              <a:rPr lang="cs-CZ" sz="1600" dirty="0" smtClean="0"/>
              <a:t>Křivoklátsko</a:t>
            </a: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 dirty="0"/>
              <a:t>Srpen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21.8. </a:t>
            </a:r>
            <a:r>
              <a:rPr lang="en-US" sz="1600" dirty="0" err="1" smtClean="0"/>
              <a:t>Brod</a:t>
            </a:r>
            <a:r>
              <a:rPr lang="cs-CZ" sz="1600" dirty="0" smtClean="0"/>
              <a:t>íky kolem Manětína</a:t>
            </a:r>
            <a:endParaRPr lang="cs-CZ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 dirty="0"/>
              <a:t>Září</a:t>
            </a:r>
          </a:p>
          <a:p>
            <a:pPr>
              <a:lnSpc>
                <a:spcPct val="80000"/>
              </a:lnSpc>
            </a:pPr>
            <a:r>
              <a:rPr lang="cs-CZ" sz="1600" dirty="0" smtClean="0"/>
              <a:t>7</a:t>
            </a:r>
            <a:r>
              <a:rPr lang="en-US" sz="1600" dirty="0" smtClean="0"/>
              <a:t>.9</a:t>
            </a:r>
            <a:r>
              <a:rPr lang="en-US" sz="1600" dirty="0"/>
              <a:t>. </a:t>
            </a:r>
            <a:r>
              <a:rPr lang="en-US" sz="1600" dirty="0" err="1" smtClean="0"/>
              <a:t>Brod</a:t>
            </a:r>
            <a:r>
              <a:rPr lang="cs-CZ" sz="1600" dirty="0" smtClean="0"/>
              <a:t>íky kolem Manětína - repete</a:t>
            </a:r>
            <a:endParaRPr lang="cs-CZ" sz="1600" dirty="0"/>
          </a:p>
          <a:p>
            <a:pPr>
              <a:lnSpc>
                <a:spcPct val="80000"/>
              </a:lnSpc>
            </a:pPr>
            <a:r>
              <a:rPr lang="cs-CZ" sz="1600" dirty="0"/>
              <a:t>(</a:t>
            </a:r>
            <a:r>
              <a:rPr lang="en-US" sz="1600" dirty="0" smtClean="0"/>
              <a:t>1</a:t>
            </a:r>
            <a:r>
              <a:rPr lang="cs-CZ" sz="1600" dirty="0" smtClean="0"/>
              <a:t>0</a:t>
            </a:r>
            <a:r>
              <a:rPr lang="en-US" sz="1600" dirty="0" smtClean="0"/>
              <a:t>.-</a:t>
            </a:r>
            <a:r>
              <a:rPr lang="cs-CZ" sz="1600" dirty="0" smtClean="0"/>
              <a:t>12</a:t>
            </a:r>
            <a:r>
              <a:rPr lang="en-US" sz="1600" dirty="0" smtClean="0"/>
              <a:t>.9</a:t>
            </a:r>
            <a:r>
              <a:rPr lang="en-US" sz="1600" dirty="0"/>
              <a:t>. </a:t>
            </a:r>
            <a:r>
              <a:rPr lang="cs-CZ" sz="1600" dirty="0"/>
              <a:t>Opolenec</a:t>
            </a:r>
            <a:r>
              <a:rPr lang="cs-CZ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sz="1600" dirty="0" smtClean="0"/>
              <a:t>24.-28.9. Libětice podzim 2k10</a:t>
            </a:r>
            <a:endParaRPr lang="cs-CZ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 dirty="0" smtClean="0"/>
              <a:t>Říjen</a:t>
            </a:r>
            <a:endParaRPr lang="cs-CZ" sz="1600" b="1" dirty="0"/>
          </a:p>
          <a:p>
            <a:pPr>
              <a:lnSpc>
                <a:spcPct val="80000"/>
              </a:lnSpc>
            </a:pPr>
            <a:r>
              <a:rPr lang="en-US" sz="1600" dirty="0" smtClean="0"/>
              <a:t>15.10. *</a:t>
            </a:r>
            <a:r>
              <a:rPr lang="cs-CZ" sz="1600" dirty="0" smtClean="0"/>
              <a:t>Štěpánka Píclová</a:t>
            </a:r>
          </a:p>
          <a:p>
            <a:pPr>
              <a:lnSpc>
                <a:spcPct val="80000"/>
              </a:lnSpc>
            </a:pPr>
            <a:r>
              <a:rPr lang="cs-CZ" sz="1600" dirty="0" smtClean="0"/>
              <a:t>15.-17.10</a:t>
            </a:r>
            <a:r>
              <a:rPr lang="cs-CZ" sz="1600" dirty="0"/>
              <a:t>. PTN, Suchá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 dirty="0" smtClean="0"/>
              <a:t>Listopad</a:t>
            </a:r>
            <a:endParaRPr lang="cs-CZ" sz="1600" b="1" dirty="0"/>
          </a:p>
          <a:p>
            <a:pPr>
              <a:lnSpc>
                <a:spcPct val="80000"/>
              </a:lnSpc>
            </a:pPr>
            <a:r>
              <a:rPr lang="cs-CZ" sz="1600" dirty="0" smtClean="0"/>
              <a:t>6.11. Vinné soiree/Dámská jízda</a:t>
            </a:r>
          </a:p>
          <a:p>
            <a:pPr>
              <a:lnSpc>
                <a:spcPct val="80000"/>
              </a:lnSpc>
            </a:pPr>
            <a:r>
              <a:rPr lang="cs-CZ" sz="1600" dirty="0" smtClean="0"/>
              <a:t>27.11. Loners Party</a:t>
            </a:r>
            <a:endParaRPr lang="cs-CZ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b="1" dirty="0"/>
              <a:t>Prosinec</a:t>
            </a:r>
          </a:p>
          <a:p>
            <a:pPr>
              <a:lnSpc>
                <a:spcPct val="80000"/>
              </a:lnSpc>
            </a:pPr>
            <a:r>
              <a:rPr lang="cs-CZ" sz="1600" dirty="0" smtClean="0"/>
              <a:t>3.-5</a:t>
            </a:r>
            <a:r>
              <a:rPr lang="en-US" sz="1600" dirty="0" smtClean="0"/>
              <a:t>.12</a:t>
            </a:r>
            <a:r>
              <a:rPr lang="en-US" sz="1600" dirty="0"/>
              <a:t>. </a:t>
            </a:r>
            <a:r>
              <a:rPr lang="cs-CZ" sz="1600" dirty="0"/>
              <a:t>FPE</a:t>
            </a:r>
            <a:r>
              <a:rPr lang="en-US" sz="1600" dirty="0"/>
              <a:t> </a:t>
            </a:r>
            <a:r>
              <a:rPr lang="en-US" sz="1600" dirty="0" err="1" smtClean="0"/>
              <a:t>2k</a:t>
            </a:r>
            <a:r>
              <a:rPr lang="cs-CZ" sz="1600" dirty="0" smtClean="0"/>
              <a:t>10</a:t>
            </a:r>
            <a:r>
              <a:rPr lang="en-US" sz="1600" dirty="0" smtClean="0"/>
              <a:t>/</a:t>
            </a:r>
            <a:r>
              <a:rPr lang="en-US" sz="1600" dirty="0" err="1" smtClean="0"/>
              <a:t>2k</a:t>
            </a:r>
            <a:r>
              <a:rPr lang="cs-CZ" sz="1600" dirty="0" smtClean="0"/>
              <a:t>11</a:t>
            </a:r>
            <a:r>
              <a:rPr lang="en-US" sz="1600" dirty="0" smtClean="0"/>
              <a:t> </a:t>
            </a:r>
            <a:r>
              <a:rPr lang="cs-CZ" sz="1600" dirty="0"/>
              <a:t>Korýtko, Filipova Huť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2</a:t>
            </a:r>
            <a:r>
              <a:rPr lang="cs-CZ" sz="1600" dirty="0"/>
              <a:t>7</a:t>
            </a:r>
            <a:r>
              <a:rPr lang="en-US" sz="1600" dirty="0"/>
              <a:t>.12.-</a:t>
            </a:r>
            <a:r>
              <a:rPr lang="cs-CZ" sz="1600" dirty="0"/>
              <a:t>2</a:t>
            </a:r>
            <a:r>
              <a:rPr lang="en-US" sz="1600" dirty="0"/>
              <a:t>.1. </a:t>
            </a:r>
            <a:r>
              <a:rPr lang="en-US" sz="1600" dirty="0" err="1"/>
              <a:t>Silvestr</a:t>
            </a:r>
            <a:r>
              <a:rPr lang="en-US" sz="1600" dirty="0"/>
              <a:t> </a:t>
            </a:r>
            <a:r>
              <a:rPr lang="en-US" sz="1600" dirty="0" err="1" smtClean="0"/>
              <a:t>2k</a:t>
            </a:r>
            <a:r>
              <a:rPr lang="cs-CZ" sz="1600" dirty="0" smtClean="0"/>
              <a:t>10</a:t>
            </a:r>
            <a:r>
              <a:rPr lang="en-US" sz="1600" dirty="0" smtClean="0"/>
              <a:t>/</a:t>
            </a:r>
            <a:r>
              <a:rPr lang="en-US" sz="1600" dirty="0" err="1" smtClean="0"/>
              <a:t>2k</a:t>
            </a:r>
            <a:r>
              <a:rPr lang="cs-CZ" sz="1600" dirty="0" smtClean="0"/>
              <a:t>11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8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8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86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8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bg1"/>
                </a:solidFill>
              </a:rPr>
              <a:t>Počty akcí dle měsíců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15204" y="2228849"/>
          <a:ext cx="7404860" cy="420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Trend </a:t>
            </a:r>
            <a:r>
              <a:rPr lang="en-US" sz="4000" dirty="0" err="1">
                <a:solidFill>
                  <a:schemeClr val="bg1"/>
                </a:solidFill>
              </a:rPr>
              <a:t>akci</a:t>
            </a:r>
            <a:r>
              <a:rPr lang="cs-CZ" sz="4000" dirty="0">
                <a:solidFill>
                  <a:schemeClr val="bg1"/>
                </a:solidFill>
              </a:rPr>
              <a:t>í </a:t>
            </a:r>
            <a:r>
              <a:rPr lang="en-US" sz="4000" dirty="0" smtClean="0">
                <a:solidFill>
                  <a:schemeClr val="bg1"/>
                </a:solidFill>
              </a:rPr>
              <a:t>2007-20</a:t>
            </a:r>
            <a:r>
              <a:rPr lang="cs-CZ" sz="4000" dirty="0" smtClean="0">
                <a:solidFill>
                  <a:schemeClr val="bg1"/>
                </a:solidFill>
              </a:rPr>
              <a:t>10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46250" y="2228850"/>
          <a:ext cx="6373813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P10005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P10005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0BB56C-77FB-4F62-9F20-3DE07E9218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2876</TotalTime>
  <Words>691</Words>
  <Application>Microsoft Office PowerPoint</Application>
  <PresentationFormat>On-screen Show (4:3)</PresentationFormat>
  <Paragraphs>169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CSC</vt:lpstr>
      <vt:lpstr>Silvestr 2k10/2k11</vt:lpstr>
      <vt:lpstr>KP Silvestr 2k10/2k11</vt:lpstr>
      <vt:lpstr>Co rok dal a vzal ?</vt:lpstr>
      <vt:lpstr>Akcie 2010</vt:lpstr>
      <vt:lpstr>Akcie 2010</vt:lpstr>
      <vt:lpstr>Počty akcí dle měsíců</vt:lpstr>
      <vt:lpstr>Trend akcií 2007-2010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2k10 - Zhodnocení</vt:lpstr>
      <vt:lpstr>Planeta zelených Bilance projektu</vt:lpstr>
      <vt:lpstr>Představení projektu</vt:lpstr>
      <vt:lpstr>Cíle projektu</vt:lpstr>
      <vt:lpstr>Dosažené mety v 2k10</vt:lpstr>
      <vt:lpstr>Trend PZ 2009-2010</vt:lpstr>
      <vt:lpstr>Slide 25</vt:lpstr>
      <vt:lpstr>Slide 26</vt:lpstr>
      <vt:lpstr>Slide 27</vt:lpstr>
      <vt:lpstr>Slide 28</vt:lpstr>
      <vt:lpstr>Slide 29</vt:lpstr>
      <vt:lpstr>Slide 30</vt:lpstr>
      <vt:lpstr>Prostor pro vylepšení</vt:lpstr>
      <vt:lpstr>Kpla hraje I</vt:lpstr>
      <vt:lpstr>Silvestrovská chvilka KPzie</vt:lpstr>
      <vt:lpstr>Plán KP akcií 2k11</vt:lpstr>
      <vt:lpstr>Plán akcií 2011</vt:lpstr>
      <vt:lpstr>Plán akcií 2011</vt:lpstr>
      <vt:lpstr>Plán akcií 2011</vt:lpstr>
      <vt:lpstr>Periodická tabulka akcií</vt:lpstr>
      <vt:lpstr>KP Silvestr 2k10/2k11</vt:lpstr>
      <vt:lpstr>Dámské kupé uvádí: Překvapení 2k11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Silvestr 2k10/2k11</dc:title>
  <dc:creator>Pavel Krizanovsky (pkrizano)</dc:creator>
  <cp:lastModifiedBy>Pavel Krizanovsky (pkrizano)</cp:lastModifiedBy>
  <cp:revision>58</cp:revision>
  <dcterms:created xsi:type="dcterms:W3CDTF">2010-12-31T08:27:21Z</dcterms:created>
  <dcterms:modified xsi:type="dcterms:W3CDTF">2011-01-03T10:03:11Z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TC300082259990</vt:lpwstr>
  </property>
</Properties>
</file>